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70" r:id="rId1"/>
    <p:sldMasterId id="2147483671" r:id="rId2"/>
  </p:sldMasterIdLst>
  <p:notesMasterIdLst>
    <p:notesMasterId r:id="rId20"/>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9144000" cy="5143500" type="screen16x9"/>
  <p:notesSz cx="6858000" cy="9144000"/>
  <p:embeddedFontLst>
    <p:embeddedFont>
      <p:font typeface="Amatic SC" panose="020F0502020204030204" pitchFamily="2" charset="-79"/>
      <p:regular r:id="rId21"/>
      <p:bold r:id="rId22"/>
    </p:embeddedFont>
    <p:embeddedFont>
      <p:font typeface="Average" panose="020B0604020202020204" charset="0"/>
      <p:regular r:id="rId23"/>
    </p:embeddedFont>
    <p:embeddedFont>
      <p:font typeface="Caveat" panose="020B0604020202020204" charset="0"/>
      <p:regular r:id="rId24"/>
      <p:bold r:id="rId25"/>
    </p:embeddedFont>
    <p:embeddedFont>
      <p:font typeface="Caveat Medium" panose="020B0604020202020204" charset="0"/>
      <p:regular r:id="rId26"/>
      <p:bold r:id="rId27"/>
    </p:embeddedFont>
    <p:embeddedFont>
      <p:font typeface="Oswald" panose="00000500000000000000" pitchFamily="2" charset="0"/>
      <p:regular r:id="rId28"/>
      <p:bold r:id="rId29"/>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8182A16-18E1-4C43-89FF-82367606FBED}">
  <a:tblStyle styleId="{38182A16-18E1-4C43-89FF-82367606FBED}"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9209" autoAdjust="0"/>
  </p:normalViewPr>
  <p:slideViewPr>
    <p:cSldViewPr snapToGrid="0">
      <p:cViewPr varScale="1">
        <p:scale>
          <a:sx n="100" d="100"/>
          <a:sy n="100" d="100"/>
        </p:scale>
        <p:origin x="946" y="6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6.fntdata"/><Relationship Id="rId3" Type="http://schemas.openxmlformats.org/officeDocument/2006/relationships/slide" Target="slides/slide1.xml"/><Relationship Id="rId21" Type="http://schemas.openxmlformats.org/officeDocument/2006/relationships/font" Target="fonts/font1.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font" Target="fonts/font5.fntdata"/><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29"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font" Target="fonts/font4.fntdata"/><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font" Target="fonts/font3.fntdata"/><Relationship Id="rId28"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g34e8930a3e0_2_5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g34e8930a3e0_2_5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g34e8930a3e0_2_1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0" name="Google Shape;220;g34e8930a3e0_2_1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
              <a:t>Do this step for each soil sample (each group should have 2 cups of soil).</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g34e8930a3e0_2_14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TEST: Moisten a small piece of soil and compare it to the color chart.</a:t>
            </a:r>
            <a:endParaRPr/>
          </a:p>
        </p:txBody>
      </p:sp>
      <p:sp>
        <p:nvSpPr>
          <p:cNvPr id="232" name="Google Shape;232;g34e8930a3e0_2_14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0"/>
        <p:cNvGrpSpPr/>
        <p:nvPr/>
      </p:nvGrpSpPr>
      <p:grpSpPr>
        <a:xfrm>
          <a:off x="0" y="0"/>
          <a:ext cx="0" cy="0"/>
          <a:chOff x="0" y="0"/>
          <a:chExt cx="0" cy="0"/>
        </a:xfrm>
      </p:grpSpPr>
      <p:sp>
        <p:nvSpPr>
          <p:cNvPr id="241" name="Google Shape;241;g34e8930a3e0_2_15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Soil particles are named by size: sand particles are the biggest, silt particles are medium, and clay particles are TINY! (way too small to see with your eye). How much clay, silt, and sand is in our soil determines many of its properties and functions. </a:t>
            </a:r>
            <a:endParaRPr/>
          </a:p>
          <a:p>
            <a:pPr marL="0" lvl="0" indent="0" algn="l" rtl="0">
              <a:spcBef>
                <a:spcPts val="0"/>
              </a:spcBef>
              <a:spcAft>
                <a:spcPts val="0"/>
              </a:spcAft>
              <a:buNone/>
            </a:pPr>
            <a:endParaRPr/>
          </a:p>
          <a:p>
            <a:pPr marL="0" lvl="0" indent="0" algn="l" rtl="0">
              <a:spcBef>
                <a:spcPts val="0"/>
              </a:spcBef>
              <a:spcAft>
                <a:spcPts val="0"/>
              </a:spcAft>
              <a:buNone/>
            </a:pPr>
            <a:r>
              <a:rPr lang="en" b="1"/>
              <a:t>Soil texture and water:</a:t>
            </a:r>
            <a:endParaRPr b="1"/>
          </a:p>
          <a:p>
            <a:pPr marL="0" lvl="0" indent="0" algn="l" rtl="0">
              <a:spcBef>
                <a:spcPts val="0"/>
              </a:spcBef>
              <a:spcAft>
                <a:spcPts val="0"/>
              </a:spcAft>
              <a:buNone/>
            </a:pPr>
            <a:r>
              <a:rPr lang="en"/>
              <a:t>Think about a sandy beach: does water flow into the soil easily? Does the sand hold onto that water, or does it leak out? What about clay? If you pour water onto clay, does it soak in or run off the top? </a:t>
            </a:r>
            <a:endParaRPr/>
          </a:p>
          <a:p>
            <a:pPr marL="0" lvl="0" indent="0" algn="l" rtl="0">
              <a:spcBef>
                <a:spcPts val="0"/>
              </a:spcBef>
              <a:spcAft>
                <a:spcPts val="0"/>
              </a:spcAft>
              <a:buNone/>
            </a:pPr>
            <a:r>
              <a:rPr lang="en"/>
              <a:t>(sandy soils absorb water well but don’t hold onto it. Clayey soils DON’T absorb water well, but they hold water- they can stay wet for a long time.)</a:t>
            </a:r>
            <a:endParaRPr/>
          </a:p>
          <a:p>
            <a:pPr marL="0" lvl="0" indent="0" algn="l" rtl="0">
              <a:spcBef>
                <a:spcPts val="0"/>
              </a:spcBef>
              <a:spcAft>
                <a:spcPts val="0"/>
              </a:spcAft>
              <a:buNone/>
            </a:pPr>
            <a:endParaRPr/>
          </a:p>
          <a:p>
            <a:pPr marL="0" lvl="0" indent="0" algn="l" rtl="0">
              <a:spcBef>
                <a:spcPts val="0"/>
              </a:spcBef>
              <a:spcAft>
                <a:spcPts val="0"/>
              </a:spcAft>
              <a:buNone/>
            </a:pPr>
            <a:r>
              <a:rPr lang="en"/>
              <a:t>An ideal soil has a mixture of sand, silt, and clay: this type of soil is called a loam. Farmers like loam soils because they store water, hold onto organic matter and nutrients, and are soft enough for roots to grow easily through them.</a:t>
            </a:r>
            <a:endParaRPr/>
          </a:p>
          <a:p>
            <a:pPr marL="0" lvl="0" indent="0" algn="l" rtl="0">
              <a:spcBef>
                <a:spcPts val="0"/>
              </a:spcBef>
              <a:spcAft>
                <a:spcPts val="0"/>
              </a:spcAft>
              <a:buNone/>
            </a:pPr>
            <a:endParaRPr/>
          </a:p>
          <a:p>
            <a:pPr marL="0" lvl="0" indent="0" algn="l" rtl="0">
              <a:spcBef>
                <a:spcPts val="0"/>
              </a:spcBef>
              <a:spcAft>
                <a:spcPts val="0"/>
              </a:spcAft>
              <a:buNone/>
            </a:pPr>
            <a:r>
              <a:rPr lang="en"/>
              <a:t>TEST: Go through the flowchart and figure out your soils texture!</a:t>
            </a:r>
            <a:endParaRPr/>
          </a:p>
          <a:p>
            <a:pPr marL="0" lvl="0" indent="0" algn="l" rtl="0">
              <a:spcBef>
                <a:spcPts val="0"/>
              </a:spcBef>
              <a:spcAft>
                <a:spcPts val="0"/>
              </a:spcAft>
              <a:buNone/>
            </a:pPr>
            <a:r>
              <a:rPr lang="en" b="1"/>
              <a:t>Watch this demonstration video if needed:</a:t>
            </a:r>
            <a:r>
              <a:rPr lang="en"/>
              <a:t> https://www.youtube.com/watch?v=GWZwbVJCNec&amp;ab_channel=UCDavisIPO</a:t>
            </a:r>
            <a:endParaRPr/>
          </a:p>
        </p:txBody>
      </p:sp>
      <p:sp>
        <p:nvSpPr>
          <p:cNvPr id="242" name="Google Shape;242;g34e8930a3e0_2_151: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3"/>
        <p:cNvGrpSpPr/>
        <p:nvPr/>
      </p:nvGrpSpPr>
      <p:grpSpPr>
        <a:xfrm>
          <a:off x="0" y="0"/>
          <a:ext cx="0" cy="0"/>
          <a:chOff x="0" y="0"/>
          <a:chExt cx="0" cy="0"/>
        </a:xfrm>
      </p:grpSpPr>
      <p:sp>
        <p:nvSpPr>
          <p:cNvPr id="254" name="Google Shape;254;g34e8930a3e0_2_16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Soil pH is how acidic or basic a soil is: plants prefer soils with a neutral soil pH of 7, since soils that are too acidic or basic can be harmful to plants! Here’s a picture of two plants that were grown in different soils: which do you think grew in a neutral pH soil, and which in an acidic soil?</a:t>
            </a:r>
            <a:endParaRPr/>
          </a:p>
          <a:p>
            <a:pPr marL="0" lvl="0" indent="0" algn="l" rtl="0">
              <a:spcBef>
                <a:spcPts val="0"/>
              </a:spcBef>
              <a:spcAft>
                <a:spcPts val="0"/>
              </a:spcAft>
              <a:buNone/>
            </a:pPr>
            <a:endParaRPr/>
          </a:p>
          <a:p>
            <a:pPr marL="0" lvl="0" indent="0" algn="l" rtl="0">
              <a:spcBef>
                <a:spcPts val="0"/>
              </a:spcBef>
              <a:spcAft>
                <a:spcPts val="0"/>
              </a:spcAft>
              <a:buNone/>
            </a:pPr>
            <a:r>
              <a:rPr lang="en"/>
              <a:t>However, some plants can tolerate more acidic or basic soils. Here’s a chart showing the preferred pH ranges for different plants- which plant grows best in acidic soil?</a:t>
            </a:r>
            <a:endParaRPr/>
          </a:p>
          <a:p>
            <a:pPr marL="0" lvl="0" indent="0" algn="l" rtl="0">
              <a:spcBef>
                <a:spcPts val="0"/>
              </a:spcBef>
              <a:spcAft>
                <a:spcPts val="0"/>
              </a:spcAft>
              <a:buNone/>
            </a:pPr>
            <a:endParaRPr/>
          </a:p>
          <a:p>
            <a:pPr marL="0" lvl="0" indent="0" algn="l" rtl="0">
              <a:spcBef>
                <a:spcPts val="0"/>
              </a:spcBef>
              <a:spcAft>
                <a:spcPts val="0"/>
              </a:spcAft>
              <a:buNone/>
            </a:pPr>
            <a:r>
              <a:rPr lang="en"/>
              <a:t>TEST: Dip your test strip into the WATER of your soil slurry; don’t dip it into the soil that’s settled onto the bottom, since that will make it harder to read.</a:t>
            </a:r>
            <a:endParaRPr/>
          </a:p>
        </p:txBody>
      </p:sp>
      <p:sp>
        <p:nvSpPr>
          <p:cNvPr id="255" name="Google Shape;255;g34e8930a3e0_2_16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34e8930a3e0_2_17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Can you guess which of these plants are low in nitrogen, and which have enough? How can you tell?</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Being low in nitrogen or other nutrients can make it hard for plants to make chlorophyll, which is why their leaves turn yellow.</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Look at all these signs of different nutrient deficiencies in plants!</a:t>
            </a:r>
            <a:endParaRPr>
              <a:solidFill>
                <a:schemeClr val="dk1"/>
              </a:solidFill>
            </a:endParaRPr>
          </a:p>
          <a:p>
            <a:pPr marL="0" lvl="0" indent="0" algn="l" rtl="0">
              <a:spcBef>
                <a:spcPts val="0"/>
              </a:spcBef>
              <a:spcAft>
                <a:spcPts val="0"/>
              </a:spcAft>
              <a:buClr>
                <a:schemeClr val="dk1"/>
              </a:buClr>
              <a:buSzPts val="1100"/>
              <a:buFont typeface="Arial"/>
              <a:buNone/>
            </a:pPr>
            <a:r>
              <a:rPr lang="en">
                <a:solidFill>
                  <a:schemeClr val="dk1"/>
                </a:solidFill>
              </a:rPr>
              <a:t>Healthy plants are better able to resist pests &amp; disease, making them more resilient.</a:t>
            </a:r>
            <a:endParaRPr>
              <a:solidFill>
                <a:schemeClr val="dk1"/>
              </a:solidFill>
            </a:endParaRPr>
          </a:p>
          <a:p>
            <a:pPr marL="0" lvl="0" indent="0" algn="l" rtl="0">
              <a:spcBef>
                <a:spcPts val="0"/>
              </a:spcBef>
              <a:spcAft>
                <a:spcPts val="0"/>
              </a:spcAft>
              <a:buNone/>
            </a:pPr>
            <a:endParaRPr/>
          </a:p>
          <a:p>
            <a:pPr marL="0" lvl="0" indent="0" algn="l" rtl="0">
              <a:spcBef>
                <a:spcPts val="0"/>
              </a:spcBef>
              <a:spcAft>
                <a:spcPts val="0"/>
              </a:spcAft>
              <a:buNone/>
            </a:pPr>
            <a:endParaRPr/>
          </a:p>
          <a:p>
            <a:pPr marL="0" lvl="0" indent="0" algn="l" rtl="0">
              <a:spcBef>
                <a:spcPts val="0"/>
              </a:spcBef>
              <a:spcAft>
                <a:spcPts val="0"/>
              </a:spcAft>
              <a:buNone/>
            </a:pPr>
            <a:r>
              <a:rPr lang="en"/>
              <a:t>TEST: Nitrate is a form of nitrogen that’s found in soils, so that’s what we’re testing for today. Dip your test strip. Ignore the upper test block for nitrite: nitrate is usually very low in soils. Compare the bottom block to determine the nitrate concentration.</a:t>
            </a:r>
            <a:endParaRPr/>
          </a:p>
          <a:p>
            <a:pPr marL="0" lvl="0" indent="0" algn="l" rtl="0">
              <a:spcBef>
                <a:spcPts val="0"/>
              </a:spcBef>
              <a:spcAft>
                <a:spcPts val="0"/>
              </a:spcAft>
              <a:buNone/>
            </a:pPr>
            <a:endParaRPr/>
          </a:p>
          <a:p>
            <a:pPr marL="0" lvl="0" indent="0" algn="l" rtl="0">
              <a:spcBef>
                <a:spcPts val="0"/>
              </a:spcBef>
              <a:spcAft>
                <a:spcPts val="0"/>
              </a:spcAft>
              <a:buNone/>
            </a:pPr>
            <a:endParaRPr/>
          </a:p>
        </p:txBody>
      </p:sp>
      <p:sp>
        <p:nvSpPr>
          <p:cNvPr id="271" name="Google Shape;271;g34e8930a3e0_2_17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3"/>
        <p:cNvGrpSpPr/>
        <p:nvPr/>
      </p:nvGrpSpPr>
      <p:grpSpPr>
        <a:xfrm>
          <a:off x="0" y="0"/>
          <a:ext cx="0" cy="0"/>
          <a:chOff x="0" y="0"/>
          <a:chExt cx="0" cy="0"/>
        </a:xfrm>
      </p:grpSpPr>
      <p:sp>
        <p:nvSpPr>
          <p:cNvPr id="284" name="Google Shape;284;g34faa0a33e0_0_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85" name="Google Shape;285;g34faa0a33e0_0_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solidFill>
                  <a:schemeClr val="dk1"/>
                </a:solidFill>
              </a:rPr>
              <a:t>Have students answer these questions in groups and record some ideas in their notebooks, then share with the class.</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34e8930a3e0_2_19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96" name="Google Shape;296;g34e8930a3e0_2_192: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34e8930a3e0_2_18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THe slake test measures soil structure &amp; aggregate stability! Stable soils won’t fall apart in water.</a:t>
            </a:r>
            <a:endParaRPr/>
          </a:p>
          <a:p>
            <a:pPr marL="0" lvl="0" indent="0" algn="l" rtl="0">
              <a:spcBef>
                <a:spcPts val="0"/>
              </a:spcBef>
              <a:spcAft>
                <a:spcPts val="0"/>
              </a:spcAft>
              <a:buNone/>
            </a:pPr>
            <a:r>
              <a:rPr lang="en"/>
              <a:t>To just see the test, watch from 2:15 to 3:00</a:t>
            </a:r>
            <a:endParaRPr/>
          </a:p>
        </p:txBody>
      </p:sp>
      <p:sp>
        <p:nvSpPr>
          <p:cNvPr id="311" name="Google Shape;311;g34e8930a3e0_2_186: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g34e8930a3e0_2_5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g34e8930a3e0_2_5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Clr>
                <a:schemeClr val="dk1"/>
              </a:buClr>
              <a:buSzPts val="1100"/>
              <a:buFont typeface="Arial"/>
              <a:buNone/>
            </a:pPr>
            <a:endParaRPr sz="1800">
              <a:solidFill>
                <a:srgbClr val="CACACA"/>
              </a:solidFill>
              <a:latin typeface="Average"/>
              <a:ea typeface="Average"/>
              <a:cs typeface="Average"/>
              <a:sym typeface="Average"/>
            </a:endParaRPr>
          </a:p>
          <a:p>
            <a:pPr marL="0" lvl="0" indent="0" algn="l" rtl="0">
              <a:lnSpc>
                <a:spcPct val="100000"/>
              </a:lnSpc>
              <a:spcBef>
                <a:spcPts val="120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g3533cc11d49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3" name="Google Shape;123;g3533cc11d49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r>
              <a:rPr lang="en">
                <a:solidFill>
                  <a:schemeClr val="dk1"/>
                </a:solidFill>
              </a:rPr>
              <a:t>Phenomenon-based questions to ask. Have students answer these questions in groups and record some ideas in their notebooks, then share with the class.</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34e8930a3e0_2_6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0" name="Google Shape;130;g34e8930a3e0_2_6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b="1"/>
              <a:t>Store water: </a:t>
            </a:r>
            <a:r>
              <a:rPr lang="en"/>
              <a:t>A healthy soil easily soaks up water and can store that water for many months, helping plants survive drought.</a:t>
            </a:r>
            <a:endParaRPr/>
          </a:p>
          <a:p>
            <a:pPr marL="0" lvl="0" indent="457200" algn="l" rtl="0">
              <a:lnSpc>
                <a:spcPct val="100000"/>
              </a:lnSpc>
              <a:spcBef>
                <a:spcPts val="0"/>
              </a:spcBef>
              <a:spcAft>
                <a:spcPts val="0"/>
              </a:spcAft>
              <a:buSzPts val="1100"/>
              <a:buNone/>
            </a:pPr>
            <a:r>
              <a:rPr lang="en"/>
              <a:t>Think of your yard: is it still green after 2 days without rain? 2 weeks? 2 months?</a:t>
            </a:r>
            <a:endParaRPr/>
          </a:p>
          <a:p>
            <a:pPr marL="0" lvl="0" indent="0" algn="l" rtl="0">
              <a:spcBef>
                <a:spcPts val="0"/>
              </a:spcBef>
              <a:spcAft>
                <a:spcPts val="0"/>
              </a:spcAft>
              <a:buSzPts val="1100"/>
              <a:buNone/>
            </a:pPr>
            <a:r>
              <a:rPr lang="en" b="1">
                <a:solidFill>
                  <a:schemeClr val="dk1"/>
                </a:solidFill>
              </a:rPr>
              <a:t>Cycle nutrients:</a:t>
            </a:r>
            <a:r>
              <a:rPr lang="en">
                <a:solidFill>
                  <a:schemeClr val="dk1"/>
                </a:solidFill>
              </a:rPr>
              <a:t> Microorganisms that live in the soil eat dead plants and animals and turn them into nutrients for living things - this is decomposition!</a:t>
            </a:r>
            <a:endParaRPr>
              <a:solidFill>
                <a:schemeClr val="dk1"/>
              </a:solidFill>
            </a:endParaRPr>
          </a:p>
          <a:p>
            <a:pPr marL="0" lvl="0" indent="0" algn="l" rtl="0">
              <a:spcBef>
                <a:spcPts val="0"/>
              </a:spcBef>
              <a:spcAft>
                <a:spcPts val="0"/>
              </a:spcAft>
              <a:buSzPts val="1100"/>
              <a:buNone/>
            </a:pPr>
            <a:r>
              <a:rPr lang="en">
                <a:solidFill>
                  <a:schemeClr val="dk1"/>
                </a:solidFill>
              </a:rPr>
              <a:t>	What happens to dead plants and animals that are on the ground?</a:t>
            </a:r>
            <a:endParaRPr>
              <a:solidFill>
                <a:schemeClr val="dk1"/>
              </a:solidFill>
            </a:endParaRPr>
          </a:p>
          <a:p>
            <a:pPr marL="0" lvl="0" indent="0" algn="l" rtl="0">
              <a:spcBef>
                <a:spcPts val="0"/>
              </a:spcBef>
              <a:spcAft>
                <a:spcPts val="0"/>
              </a:spcAft>
              <a:buSzPts val="1100"/>
              <a:buNone/>
            </a:pPr>
            <a:r>
              <a:rPr lang="en" b="1">
                <a:solidFill>
                  <a:schemeClr val="dk1"/>
                </a:solidFill>
              </a:rPr>
              <a:t>Provide stability</a:t>
            </a:r>
            <a:r>
              <a:rPr lang="en">
                <a:solidFill>
                  <a:schemeClr val="dk1"/>
                </a:solidFill>
              </a:rPr>
              <a:t>: Health soil is stable. It won’t blow away in the wind or wash away in a storm, and it can support plant roots, buildings, and other structures. Think about how strong a soil has to be to hold up a tree!</a:t>
            </a:r>
            <a:endParaRPr>
              <a:solidFill>
                <a:schemeClr val="dk1"/>
              </a:solidFill>
            </a:endParaRPr>
          </a:p>
          <a:p>
            <a:pPr marL="0" lvl="0" indent="0" algn="l" rtl="0">
              <a:spcBef>
                <a:spcPts val="0"/>
              </a:spcBef>
              <a:spcAft>
                <a:spcPts val="0"/>
              </a:spcAft>
              <a:buSzPts val="1100"/>
              <a:buNone/>
            </a:pPr>
            <a:r>
              <a:rPr lang="en">
                <a:solidFill>
                  <a:schemeClr val="dk1"/>
                </a:solidFill>
              </a:rPr>
              <a:t>	Think about a nearby hill or riverbank. What would if that hill was just loose sand? What would happen during a big storm? What would happen to any buildings or plants on that hill?</a:t>
            </a:r>
            <a:endParaRPr>
              <a:solidFill>
                <a:schemeClr val="dk1"/>
              </a:solidFill>
            </a:endParaRPr>
          </a:p>
          <a:p>
            <a:pPr marL="0" lvl="0" indent="0" algn="l" rtl="0">
              <a:spcBef>
                <a:spcPts val="0"/>
              </a:spcBef>
              <a:spcAft>
                <a:spcPts val="0"/>
              </a:spcAft>
              <a:buSzPts val="1100"/>
              <a:buNone/>
            </a:pPr>
            <a:r>
              <a:rPr lang="en" b="1">
                <a:solidFill>
                  <a:schemeClr val="dk1"/>
                </a:solidFill>
              </a:rPr>
              <a:t>Filter toxins and pollutants from our air and water:</a:t>
            </a:r>
            <a:r>
              <a:rPr lang="en">
                <a:solidFill>
                  <a:schemeClr val="dk1"/>
                </a:solidFill>
              </a:rPr>
              <a:t> Soil particles absorb harmful things from our air and water, and microbes living in soil break down these toxins. When your dog pees on the soil, that pee gets filtered so that by the time it reaches the aquifer below, it’s just clean water!</a:t>
            </a:r>
            <a:endParaRPr>
              <a:solidFill>
                <a:schemeClr val="dk1"/>
              </a:solidFill>
            </a:endParaRPr>
          </a:p>
          <a:p>
            <a:pPr marL="0" lvl="0" indent="0" algn="l" rtl="0">
              <a:spcBef>
                <a:spcPts val="0"/>
              </a:spcBef>
              <a:spcAft>
                <a:spcPts val="0"/>
              </a:spcAft>
              <a:buSzPts val="1100"/>
              <a:buNone/>
            </a:pPr>
            <a:r>
              <a:rPr lang="en">
                <a:solidFill>
                  <a:schemeClr val="dk1"/>
                </a:solidFill>
              </a:rPr>
              <a:t>	What happens when animals pee onto the soil? That pee trickles through the soil and ends up in our streams - is it still pee when it reaches our streams? Why not?</a:t>
            </a:r>
            <a:endParaRPr>
              <a:solidFill>
                <a:schemeClr val="dk1"/>
              </a:solidFill>
            </a:endParaRPr>
          </a:p>
          <a:p>
            <a:pPr marL="0" lvl="0" indent="0" algn="l" rtl="0">
              <a:spcBef>
                <a:spcPts val="0"/>
              </a:spcBef>
              <a:spcAft>
                <a:spcPts val="0"/>
              </a:spcAft>
              <a:buSzPts val="1100"/>
              <a:buNone/>
            </a:pPr>
            <a:r>
              <a:rPr lang="en" b="1">
                <a:solidFill>
                  <a:schemeClr val="dk1"/>
                </a:solidFill>
              </a:rPr>
              <a:t>Supports habitat and biodiversity:</a:t>
            </a:r>
            <a:r>
              <a:rPr lang="en">
                <a:solidFill>
                  <a:schemeClr val="dk1"/>
                </a:solidFill>
              </a:rPr>
              <a:t> Thousands and thousands of plants and animals live in the soil, from tiny bacteria and fungi (like mushrooms) and to bigger animals like earthworms and gophers, as well as plants! These soil-living creatures form the bottom of the food chain that everything else relies on.</a:t>
            </a:r>
            <a:endParaRPr>
              <a:solidFill>
                <a:schemeClr val="dk1"/>
              </a:solidFill>
            </a:endParaRPr>
          </a:p>
          <a:p>
            <a:pPr marL="0" lvl="0" indent="0" algn="l" rtl="0">
              <a:spcBef>
                <a:spcPts val="0"/>
              </a:spcBef>
              <a:spcAft>
                <a:spcPts val="0"/>
              </a:spcAft>
              <a:buSzPts val="1100"/>
              <a:buNone/>
            </a:pPr>
            <a:r>
              <a:rPr lang="en">
                <a:solidFill>
                  <a:schemeClr val="dk1"/>
                </a:solidFill>
              </a:rPr>
              <a:t>	Can you think of some animals that live in the soil?</a:t>
            </a:r>
            <a:endParaRPr>
              <a:solidFill>
                <a:schemeClr val="dk1"/>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g34f98d043b4_0_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5" name="Google Shape;155;g34f98d043b4_0_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
              <a:t>When a soil isn’t healthy, it can’t complete those five functions! That can cause problems with erosion, pests, crop disease, and drought.</a:t>
            </a:r>
            <a:endParaRPr/>
          </a:p>
          <a:p>
            <a:pPr marL="0" lvl="0" indent="0" algn="l" rtl="0">
              <a:spcBef>
                <a:spcPts val="0"/>
              </a:spcBef>
              <a:spcAft>
                <a:spcPts val="0"/>
              </a:spcAft>
              <a:buNone/>
            </a:pPr>
            <a:r>
              <a:rPr lang="en"/>
              <a:t>These four principles tell us how we can support soil health in a managed ecosystem, like a farm or a garden. </a:t>
            </a:r>
            <a:endParaRPr/>
          </a:p>
          <a:p>
            <a:pPr marL="0" lvl="0" indent="0" algn="l" rtl="0">
              <a:spcBef>
                <a:spcPts val="0"/>
              </a:spcBef>
              <a:spcAft>
                <a:spcPts val="0"/>
              </a:spcAft>
              <a:buNone/>
            </a:pPr>
            <a:r>
              <a:rPr lang="en"/>
              <a:t>(for an ag-informed classroom): What are some examples of practices that support these principles?</a:t>
            </a:r>
            <a:endParaRPr/>
          </a:p>
          <a:p>
            <a:pPr marL="0" lvl="0" indent="0" algn="l" rtl="0">
              <a:spcBef>
                <a:spcPts val="0"/>
              </a:spcBef>
              <a:spcAft>
                <a:spcPts val="0"/>
              </a:spcAft>
              <a:buNone/>
            </a:pPr>
            <a:r>
              <a:rPr lang="en"/>
              <a:t>Minimize disturbance: reduce tillage</a:t>
            </a:r>
            <a:endParaRPr/>
          </a:p>
          <a:p>
            <a:pPr marL="0" lvl="0" indent="0" algn="l" rtl="0">
              <a:spcBef>
                <a:spcPts val="0"/>
              </a:spcBef>
              <a:spcAft>
                <a:spcPts val="0"/>
              </a:spcAft>
              <a:buNone/>
            </a:pPr>
            <a:r>
              <a:rPr lang="en"/>
              <a:t>Maximize living roots &amp; maximize soil cover: Cover crops, perennials</a:t>
            </a:r>
            <a:endParaRPr/>
          </a:p>
          <a:p>
            <a:pPr marL="0" lvl="0" indent="0" algn="l" rtl="0">
              <a:spcBef>
                <a:spcPts val="0"/>
              </a:spcBef>
              <a:spcAft>
                <a:spcPts val="0"/>
              </a:spcAft>
              <a:buNone/>
            </a:pPr>
            <a:r>
              <a:rPr lang="en"/>
              <a:t>Maximize biodiversity: Rotate crops, integrate livestock, create areas for wildlife &amp; pollinators</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g34e8930a3e0_2_7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3" name="Google Shape;163;g34e8930a3e0_2_7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Soil health differs depending on the environment! All ecosystems perform those 5 soil functions differently.</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Possible answers:</a:t>
            </a:r>
            <a:endParaRPr/>
          </a:p>
          <a:p>
            <a:pPr marL="0" lvl="0" indent="0" algn="l" rtl="0">
              <a:lnSpc>
                <a:spcPct val="100000"/>
              </a:lnSpc>
              <a:spcBef>
                <a:spcPts val="0"/>
              </a:spcBef>
              <a:spcAft>
                <a:spcPts val="0"/>
              </a:spcAft>
              <a:buSzPts val="1100"/>
              <a:buNone/>
            </a:pPr>
            <a:r>
              <a:rPr lang="en"/>
              <a:t>Desert: preventing erosion, water storage</a:t>
            </a:r>
            <a:endParaRPr/>
          </a:p>
          <a:p>
            <a:pPr marL="0" lvl="0" indent="0" algn="l" rtl="0">
              <a:lnSpc>
                <a:spcPct val="100000"/>
              </a:lnSpc>
              <a:spcBef>
                <a:spcPts val="0"/>
              </a:spcBef>
              <a:spcAft>
                <a:spcPts val="0"/>
              </a:spcAft>
              <a:buSzPts val="1100"/>
              <a:buNone/>
            </a:pPr>
            <a:r>
              <a:rPr lang="en"/>
              <a:t>Forest: biodiversity &amp; habitat</a:t>
            </a:r>
            <a:endParaRPr/>
          </a:p>
          <a:p>
            <a:pPr marL="0" lvl="0" indent="0" algn="l" rtl="0">
              <a:lnSpc>
                <a:spcPct val="100000"/>
              </a:lnSpc>
              <a:spcBef>
                <a:spcPts val="0"/>
              </a:spcBef>
              <a:spcAft>
                <a:spcPts val="0"/>
              </a:spcAft>
              <a:buSzPts val="1100"/>
              <a:buNone/>
            </a:pPr>
            <a:r>
              <a:rPr lang="en"/>
              <a:t>Mining site: filtering air &amp; water</a:t>
            </a:r>
            <a:endParaRPr/>
          </a:p>
          <a:p>
            <a:pPr marL="0" lvl="0" indent="0" algn="l" rtl="0">
              <a:lnSpc>
                <a:spcPct val="100000"/>
              </a:lnSpc>
              <a:spcBef>
                <a:spcPts val="0"/>
              </a:spcBef>
              <a:spcAft>
                <a:spcPts val="0"/>
              </a:spcAft>
              <a:buSzPts val="1100"/>
              <a:buNone/>
            </a:pPr>
            <a:r>
              <a:rPr lang="en"/>
              <a:t>Agriculture: Cycling nutrients</a:t>
            </a:r>
            <a:endParaRPr/>
          </a:p>
          <a:p>
            <a:pPr marL="0" lvl="0" indent="0" algn="l" rtl="0">
              <a:lnSpc>
                <a:spcPct val="100000"/>
              </a:lnSpc>
              <a:spcBef>
                <a:spcPts val="0"/>
              </a:spcBef>
              <a:spcAft>
                <a:spcPts val="0"/>
              </a:spcAft>
              <a:buSzPts val="1100"/>
              <a:buNone/>
            </a:pPr>
            <a:r>
              <a:rPr lang="en"/>
              <a:t>Wetland: Storing water</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34e8930a3e0_2_9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2" name="Google Shape;182;g34e8930a3e0_2_9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a:t>(Optional Slide)</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Microorganisms, like bacteria and fungi, are important to all five soil functions! </a:t>
            </a:r>
            <a:r>
              <a:rPr lang="en">
                <a:solidFill>
                  <a:schemeClr val="dk1"/>
                </a:solidFill>
              </a:rPr>
              <a:t>One spoon of soil contains BILLIONS of microbes, like this fungus (top L), bacteria (middle L), and tiny animals like this nematode (bottom L).</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Fun fact: There are so many nematodes that ⅘ of all animals on earth are nematodes!</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Pine seedling: This white fuzzy stuff is a fungus that grows on a plant roots and helps the plant access nutrients and water. Fungi in the soil also help soil form aggregates (little balls) that build good strong soil structure.</a:t>
            </a:r>
            <a:endParaRPr/>
          </a:p>
          <a:p>
            <a:pPr marL="0" lvl="0" indent="0" algn="l" rtl="0">
              <a:lnSpc>
                <a:spcPct val="100000"/>
              </a:lnSpc>
              <a:spcBef>
                <a:spcPts val="0"/>
              </a:spcBef>
              <a:spcAft>
                <a:spcPts val="0"/>
              </a:spcAft>
              <a:buSzPts val="1100"/>
              <a:buNone/>
            </a:pPr>
            <a:r>
              <a:rPr lang="en"/>
              <a:t> </a:t>
            </a:r>
            <a:endParaRPr/>
          </a:p>
          <a:p>
            <a:pPr marL="0" lvl="0" indent="0" algn="l" rtl="0">
              <a:lnSpc>
                <a:spcPct val="100000"/>
              </a:lnSpc>
              <a:spcBef>
                <a:spcPts val="0"/>
              </a:spcBef>
              <a:spcAft>
                <a:spcPts val="0"/>
              </a:spcAft>
              <a:buSzPts val="1100"/>
              <a:buNone/>
            </a:pPr>
            <a:r>
              <a:rPr lang="en"/>
              <a:t>A soil with good structure acts like a sponge: it soaks up water and nutrients, holds lots of air, and is nice and soft for plant roots and worms to dig down into it.</a:t>
            </a:r>
            <a:endParaRPr/>
          </a:p>
          <a:p>
            <a:pPr marL="0" lvl="0" indent="0" algn="l" rtl="0">
              <a:lnSpc>
                <a:spcPct val="100000"/>
              </a:lnSpc>
              <a:spcBef>
                <a:spcPts val="0"/>
              </a:spcBef>
              <a:spcAft>
                <a:spcPts val="0"/>
              </a:spcAft>
              <a:buSzPts val="1100"/>
              <a:buNone/>
            </a:pPr>
            <a:r>
              <a:rPr lang="en"/>
              <a:t>A soil with bad structure is like a brick: Water and nutrients might just run off the surface, and it can be hard for plant roots to dig down into it.</a:t>
            </a:r>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en"/>
              <a:t>Soil microorganisms are an important part of building that healthy soil sponge.</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g34e8930a3e0_2_1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3" name="Google Shape;203;g34e8930a3e0_2_1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 sz="1200">
                <a:solidFill>
                  <a:schemeClr val="dk1"/>
                </a:solidFill>
                <a:latin typeface="Times New Roman"/>
                <a:ea typeface="Times New Roman"/>
                <a:cs typeface="Times New Roman"/>
                <a:sym typeface="Times New Roman"/>
              </a:rPr>
              <a:t>Send students outside in groups of two or three, with two plastic bags and something to dig with (ideally a spade, but a butter knife can work fine). Tell them to return within 15 minutes.</a:t>
            </a: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r>
              <a:rPr lang="en" sz="1200">
                <a:solidFill>
                  <a:schemeClr val="dk1"/>
                </a:solidFill>
                <a:latin typeface="Times New Roman"/>
                <a:ea typeface="Times New Roman"/>
                <a:cs typeface="Times New Roman"/>
                <a:sym typeface="Times New Roman"/>
              </a:rPr>
              <a:t>Ask students to collect one soil that they think is healthy and put it into one bag, and one that they think is unhealthy and put it into the other bag. Let students explore and discuss what THEY think is a healthy soil- it’s ok if they’re wrong. </a:t>
            </a:r>
            <a:endParaRPr sz="1200">
              <a:solidFill>
                <a:schemeClr val="dk1"/>
              </a:solidFill>
              <a:latin typeface="Times New Roman"/>
              <a:ea typeface="Times New Roman"/>
              <a:cs typeface="Times New Roman"/>
              <a:sym typeface="Times New Roman"/>
            </a:endParaRPr>
          </a:p>
          <a:p>
            <a:pPr marL="0" lvl="0" indent="0" algn="l" rtl="0">
              <a:lnSpc>
                <a:spcPct val="100000"/>
              </a:lnSpc>
              <a:spcBef>
                <a:spcPts val="0"/>
              </a:spcBef>
              <a:spcAft>
                <a:spcPts val="0"/>
              </a:spcAft>
              <a:buSzPts val="1100"/>
              <a:buNone/>
            </a:pPr>
            <a:r>
              <a:rPr lang="en" sz="1200">
                <a:solidFill>
                  <a:schemeClr val="dk1"/>
                </a:solidFill>
                <a:latin typeface="Times New Roman"/>
                <a:ea typeface="Times New Roman"/>
                <a:cs typeface="Times New Roman"/>
                <a:sym typeface="Times New Roman"/>
              </a:rPr>
              <a:t>(Hint: Good places to find unhealthy soil could be by a road or sidewalk - somewhere nothing is growing. Good places to find healthy soil could be under trees or in planted areas).</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34e8930a3e0_2_1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g34e8930a3e0_2_13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None/>
            </a:pPr>
            <a:r>
              <a:rPr lang="en"/>
              <a:t>Make this table and answer these questions in your notebooks!</a:t>
            </a:r>
            <a:endParaRPr/>
          </a:p>
          <a:p>
            <a:pPr marL="0" lvl="0" indent="0" algn="l" rtl="0">
              <a:lnSpc>
                <a:spcPct val="100000"/>
              </a:lnSpc>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p:spPr>
        <p:txBody>
          <a:bodyPr spcFirstLastPara="1" wrap="square" lIns="91425" tIns="91425" rIns="91425" bIns="91425" anchor="b" anchorCtr="0">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p:spPr>
        <p:txBody>
          <a:bodyPr spcFirstLastPara="1" wrap="square" lIns="91425" tIns="91425" rIns="91425" bIns="91425" anchor="b" anchorCtr="0">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p:spPr>
        <p:txBody>
          <a:bodyPr spcFirstLastPara="1" wrap="square" lIns="91425" tIns="91425" rIns="91425" bIns="91425" anchor="t" anchorCtr="0">
            <a:no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8"/>
        <p:cNvGrpSpPr/>
        <p:nvPr/>
      </p:nvGrpSpPr>
      <p:grpSpPr>
        <a:xfrm>
          <a:off x="0" y="0"/>
          <a:ext cx="0" cy="0"/>
          <a:chOff x="0" y="0"/>
          <a:chExt cx="0" cy="0"/>
        </a:xfrm>
      </p:grpSpPr>
      <p:sp>
        <p:nvSpPr>
          <p:cNvPr id="49" name="Google Shape;49;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4"/>
        <p:cNvGrpSpPr/>
        <p:nvPr/>
      </p:nvGrpSpPr>
      <p:grpSpPr>
        <a:xfrm>
          <a:off x="0" y="0"/>
          <a:ext cx="0" cy="0"/>
          <a:chOff x="0" y="0"/>
          <a:chExt cx="0" cy="0"/>
        </a:xfrm>
      </p:grpSpPr>
      <p:grpSp>
        <p:nvGrpSpPr>
          <p:cNvPr id="55" name="Google Shape;55;p14"/>
          <p:cNvGrpSpPr/>
          <p:nvPr/>
        </p:nvGrpSpPr>
        <p:grpSpPr>
          <a:xfrm>
            <a:off x="4350279" y="2855377"/>
            <a:ext cx="443589" cy="105632"/>
            <a:chOff x="4137525" y="2915950"/>
            <a:chExt cx="869100" cy="207000"/>
          </a:xfrm>
        </p:grpSpPr>
        <p:sp>
          <p:nvSpPr>
            <p:cNvPr id="56" name="Google Shape;56;p14"/>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7" name="Google Shape;57;p14"/>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8" name="Google Shape;58;p14"/>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9" name="Google Shape;59;p14"/>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60" name="Google Shape;60;p14"/>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61" name="Google Shape;61;p1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62"/>
        <p:cNvGrpSpPr/>
        <p:nvPr/>
      </p:nvGrpSpPr>
      <p:grpSpPr>
        <a:xfrm>
          <a:off x="0" y="0"/>
          <a:ext cx="0" cy="0"/>
          <a:chOff x="0" y="0"/>
          <a:chExt cx="0" cy="0"/>
        </a:xfrm>
      </p:grpSpPr>
      <p:sp>
        <p:nvSpPr>
          <p:cNvPr id="63" name="Google Shape;63;p1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64" name="Google Shape;64;p15"/>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65" name="Google Shape;65;p15"/>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66"/>
        <p:cNvGrpSpPr/>
        <p:nvPr/>
      </p:nvGrpSpPr>
      <p:grpSpPr>
        <a:xfrm>
          <a:off x="0" y="0"/>
          <a:ext cx="0" cy="0"/>
          <a:chOff x="0" y="0"/>
          <a:chExt cx="0" cy="0"/>
        </a:xfrm>
      </p:grpSpPr>
      <p:sp>
        <p:nvSpPr>
          <p:cNvPr id="67" name="Google Shape;67;p16"/>
          <p:cNvSpPr txBox="1">
            <a:spLocks noGrp="1"/>
          </p:cNvSpPr>
          <p:nvPr>
            <p:ph type="title"/>
          </p:nvPr>
        </p:nvSpPr>
        <p:spPr>
          <a:xfrm>
            <a:off x="671250" y="2141250"/>
            <a:ext cx="7852200" cy="8610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68" name="Google Shape;68;p16"/>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9"/>
        <p:cNvGrpSpPr/>
        <p:nvPr/>
      </p:nvGrpSpPr>
      <p:grpSpPr>
        <a:xfrm>
          <a:off x="0" y="0"/>
          <a:ext cx="0" cy="0"/>
          <a:chOff x="0" y="0"/>
          <a:chExt cx="0" cy="0"/>
        </a:xfrm>
      </p:grpSpPr>
      <p:sp>
        <p:nvSpPr>
          <p:cNvPr id="70" name="Google Shape;70;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71" name="Google Shape;71;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2" name="Google Shape;72;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3" name="Google Shape;73;p17"/>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4"/>
        <p:cNvGrpSpPr/>
        <p:nvPr/>
      </p:nvGrpSpPr>
      <p:grpSpPr>
        <a:xfrm>
          <a:off x="0" y="0"/>
          <a:ext cx="0" cy="0"/>
          <a:chOff x="0" y="0"/>
          <a:chExt cx="0" cy="0"/>
        </a:xfrm>
      </p:grpSpPr>
      <p:sp>
        <p:nvSpPr>
          <p:cNvPr id="75" name="Google Shape;75;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76" name="Google Shape;76;p18"/>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7"/>
        <p:cNvGrpSpPr/>
        <p:nvPr/>
      </p:nvGrpSpPr>
      <p:grpSpPr>
        <a:xfrm>
          <a:off x="0" y="0"/>
          <a:ext cx="0" cy="0"/>
          <a:chOff x="0" y="0"/>
          <a:chExt cx="0" cy="0"/>
        </a:xfrm>
      </p:grpSpPr>
      <p:sp>
        <p:nvSpPr>
          <p:cNvPr id="78" name="Google Shape;78;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9" name="Google Shape;79;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80" name="Google Shape;80;p19"/>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81"/>
        <p:cNvGrpSpPr/>
        <p:nvPr/>
      </p:nvGrpSpPr>
      <p:grpSpPr>
        <a:xfrm>
          <a:off x="0" y="0"/>
          <a:ext cx="0" cy="0"/>
          <a:chOff x="0" y="0"/>
          <a:chExt cx="0" cy="0"/>
        </a:xfrm>
      </p:grpSpPr>
      <p:sp>
        <p:nvSpPr>
          <p:cNvPr id="82" name="Google Shape;82;p20"/>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83" name="Google Shape;83;p20"/>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4"/>
        <p:cNvGrpSpPr/>
        <p:nvPr/>
      </p:nvGrpSpPr>
      <p:grpSpPr>
        <a:xfrm>
          <a:off x="0" y="0"/>
          <a:ext cx="0" cy="0"/>
          <a:chOff x="0" y="0"/>
          <a:chExt cx="0" cy="0"/>
        </a:xfrm>
      </p:grpSpPr>
      <p:sp>
        <p:nvSpPr>
          <p:cNvPr id="85" name="Google Shape;85;p21"/>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86" name="Google Shape;86;p21"/>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87" name="Google Shape;87;p21"/>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8" name="Google Shape;88;p21"/>
          <p:cNvSpPr txBox="1">
            <a:spLocks noGrp="1"/>
          </p:cNvSpPr>
          <p:nvPr>
            <p:ph type="subTitle" idx="1"/>
          </p:nvPr>
        </p:nvSpPr>
        <p:spPr>
          <a:xfrm>
            <a:off x="265500" y="28452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89" name="Google Shape;89;p21"/>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0"/>
              </a:spcBef>
              <a:spcAft>
                <a:spcPts val="0"/>
              </a:spcAft>
              <a:buClr>
                <a:schemeClr val="lt1"/>
              </a:buClr>
              <a:buSzPts val="1400"/>
              <a:buChar char="○"/>
              <a:defRPr>
                <a:solidFill>
                  <a:schemeClr val="lt1"/>
                </a:solidFill>
              </a:defRPr>
            </a:lvl2pPr>
            <a:lvl3pPr marL="1371600" lvl="2" indent="-317500" algn="l">
              <a:lnSpc>
                <a:spcPct val="115000"/>
              </a:lnSpc>
              <a:spcBef>
                <a:spcPts val="0"/>
              </a:spcBef>
              <a:spcAft>
                <a:spcPts val="0"/>
              </a:spcAft>
              <a:buClr>
                <a:schemeClr val="lt1"/>
              </a:buClr>
              <a:buSzPts val="1400"/>
              <a:buChar char="■"/>
              <a:defRPr>
                <a:solidFill>
                  <a:schemeClr val="lt1"/>
                </a:solidFill>
              </a:defRPr>
            </a:lvl3pPr>
            <a:lvl4pPr marL="1828800" lvl="3" indent="-317500" algn="l">
              <a:lnSpc>
                <a:spcPct val="115000"/>
              </a:lnSpc>
              <a:spcBef>
                <a:spcPts val="0"/>
              </a:spcBef>
              <a:spcAft>
                <a:spcPts val="0"/>
              </a:spcAft>
              <a:buClr>
                <a:schemeClr val="lt1"/>
              </a:buClr>
              <a:buSzPts val="1400"/>
              <a:buChar char="●"/>
              <a:defRPr>
                <a:solidFill>
                  <a:schemeClr val="lt1"/>
                </a:solidFill>
              </a:defRPr>
            </a:lvl4pPr>
            <a:lvl5pPr marL="2286000" lvl="4" indent="-317500" algn="l">
              <a:lnSpc>
                <a:spcPct val="115000"/>
              </a:lnSpc>
              <a:spcBef>
                <a:spcPts val="0"/>
              </a:spcBef>
              <a:spcAft>
                <a:spcPts val="0"/>
              </a:spcAft>
              <a:buClr>
                <a:schemeClr val="lt1"/>
              </a:buClr>
              <a:buSzPts val="1400"/>
              <a:buChar char="○"/>
              <a:defRPr>
                <a:solidFill>
                  <a:schemeClr val="lt1"/>
                </a:solidFill>
              </a:defRPr>
            </a:lvl5pPr>
            <a:lvl6pPr marL="2743200" lvl="5" indent="-317500" algn="l">
              <a:lnSpc>
                <a:spcPct val="115000"/>
              </a:lnSpc>
              <a:spcBef>
                <a:spcPts val="0"/>
              </a:spcBef>
              <a:spcAft>
                <a:spcPts val="0"/>
              </a:spcAft>
              <a:buClr>
                <a:schemeClr val="lt1"/>
              </a:buClr>
              <a:buSzPts val="1400"/>
              <a:buChar char="■"/>
              <a:defRPr>
                <a:solidFill>
                  <a:schemeClr val="lt1"/>
                </a:solidFill>
              </a:defRPr>
            </a:lvl6pPr>
            <a:lvl7pPr marL="3200400" lvl="6" indent="-317500" algn="l">
              <a:lnSpc>
                <a:spcPct val="115000"/>
              </a:lnSpc>
              <a:spcBef>
                <a:spcPts val="0"/>
              </a:spcBef>
              <a:spcAft>
                <a:spcPts val="0"/>
              </a:spcAft>
              <a:buClr>
                <a:schemeClr val="lt1"/>
              </a:buClr>
              <a:buSzPts val="1400"/>
              <a:buChar char="●"/>
              <a:defRPr>
                <a:solidFill>
                  <a:schemeClr val="lt1"/>
                </a:solidFill>
              </a:defRPr>
            </a:lvl7pPr>
            <a:lvl8pPr marL="3657600" lvl="7" indent="-317500" algn="l">
              <a:lnSpc>
                <a:spcPct val="115000"/>
              </a:lnSpc>
              <a:spcBef>
                <a:spcPts val="0"/>
              </a:spcBef>
              <a:spcAft>
                <a:spcPts val="0"/>
              </a:spcAft>
              <a:buClr>
                <a:schemeClr val="lt1"/>
              </a:buClr>
              <a:buSzPts val="1400"/>
              <a:buChar char="○"/>
              <a:defRPr>
                <a:solidFill>
                  <a:schemeClr val="lt1"/>
                </a:solidFill>
              </a:defRPr>
            </a:lvl8pPr>
            <a:lvl9pPr marL="4114800" lvl="8" indent="-317500" algn="l">
              <a:lnSpc>
                <a:spcPct val="115000"/>
              </a:lnSpc>
              <a:spcBef>
                <a:spcPts val="0"/>
              </a:spcBef>
              <a:spcAft>
                <a:spcPts val="0"/>
              </a:spcAft>
              <a:buClr>
                <a:schemeClr val="lt1"/>
              </a:buClr>
              <a:buSzPts val="1400"/>
              <a:buChar char="■"/>
              <a:defRPr>
                <a:solidFill>
                  <a:schemeClr val="lt1"/>
                </a:solidFill>
              </a:defRPr>
            </a:lvl9pPr>
          </a:lstStyle>
          <a:p>
            <a:endParaRPr/>
          </a:p>
        </p:txBody>
      </p:sp>
      <p:sp>
        <p:nvSpPr>
          <p:cNvPr id="90" name="Google Shape;90;p2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2150850"/>
            <a:ext cx="8520600" cy="841800"/>
          </a:xfrm>
          <a:prstGeom prst="rect">
            <a:avLst/>
          </a:prstGeom>
        </p:spPr>
        <p:txBody>
          <a:bodyPr spcFirstLastPara="1" wrap="square" lIns="91425" tIns="91425" rIns="91425" bIns="91425" anchor="ctr" anchorCtr="0">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a:endParaRPr/>
          </a:p>
        </p:txBody>
      </p:sp>
      <p:sp>
        <p:nvSpPr>
          <p:cNvPr id="15" name="Google Shape;15;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91"/>
        <p:cNvGrpSpPr/>
        <p:nvPr/>
      </p:nvGrpSpPr>
      <p:grpSpPr>
        <a:xfrm>
          <a:off x="0" y="0"/>
          <a:ext cx="0" cy="0"/>
          <a:chOff x="0" y="0"/>
          <a:chExt cx="0" cy="0"/>
        </a:xfrm>
      </p:grpSpPr>
      <p:sp>
        <p:nvSpPr>
          <p:cNvPr id="92" name="Google Shape;92;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93" name="Google Shape;93;p22"/>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94"/>
        <p:cNvGrpSpPr/>
        <p:nvPr/>
      </p:nvGrpSpPr>
      <p:grpSpPr>
        <a:xfrm>
          <a:off x="0" y="0"/>
          <a:ext cx="0" cy="0"/>
          <a:chOff x="0" y="0"/>
          <a:chExt cx="0" cy="0"/>
        </a:xfrm>
      </p:grpSpPr>
      <p:sp>
        <p:nvSpPr>
          <p:cNvPr id="95" name="Google Shape;95;p23"/>
          <p:cNvSpPr txBox="1">
            <a:spLocks noGrp="1"/>
          </p:cNvSpPr>
          <p:nvPr>
            <p:ph type="title" hasCustomPrompt="1"/>
          </p:nvPr>
        </p:nvSpPr>
        <p:spPr>
          <a:xfrm>
            <a:off x="311700" y="1255275"/>
            <a:ext cx="8520600" cy="1890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96" name="Google Shape;96;p23"/>
          <p:cNvSpPr txBox="1">
            <a:spLocks noGrp="1"/>
          </p:cNvSpPr>
          <p:nvPr>
            <p:ph type="body" idx="1"/>
          </p:nvPr>
        </p:nvSpPr>
        <p:spPr>
          <a:xfrm>
            <a:off x="311700" y="32284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7" name="Google Shape;97;p2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8"/>
        <p:cNvGrpSpPr/>
        <p:nvPr/>
      </p:nvGrpSpPr>
      <p:grpSpPr>
        <a:xfrm>
          <a:off x="0" y="0"/>
          <a:ext cx="0" cy="0"/>
          <a:chOff x="0" y="0"/>
          <a:chExt cx="0" cy="0"/>
        </a:xfrm>
      </p:grpSpPr>
      <p:sp>
        <p:nvSpPr>
          <p:cNvPr id="99" name="Google Shape;99;p2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18" name="Google Shape;18;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19" name="Google Shape;19;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p:spPr>
        <p:txBody>
          <a:bodyPr spcFirstLastPara="1" wrap="square" lIns="91425" tIns="91425" rIns="91425" bIns="91425" anchor="b" anchorCtr="0">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p:spPr>
        <p:txBody>
          <a:bodyPr spcFirstLastPara="1" wrap="square" lIns="91425" tIns="91425" rIns="91425" bIns="91425" anchor="t" anchorCtr="0">
            <a:no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p:spPr>
        <p:txBody>
          <a:bodyPr spcFirstLastPara="1" wrap="square" lIns="91425" tIns="91425" rIns="91425" bIns="91425" anchor="ctr" anchorCtr="0">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9"/>
          <p:cNvSpPr txBox="1">
            <a:spLocks noGrp="1"/>
          </p:cNvSpPr>
          <p:nvPr>
            <p:ph type="title"/>
          </p:nvPr>
        </p:nvSpPr>
        <p:spPr>
          <a:xfrm>
            <a:off x="265500" y="1233175"/>
            <a:ext cx="4045200" cy="1482300"/>
          </a:xfrm>
          <a:prstGeom prst="rect">
            <a:avLst/>
          </a:prstGeom>
        </p:spPr>
        <p:txBody>
          <a:bodyPr spcFirstLastPara="1" wrap="square" lIns="91425" tIns="91425" rIns="91425" bIns="91425" anchor="b" anchorCtr="0">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p:spPr>
        <p:txBody>
          <a:bodyPr spcFirstLastPara="1" wrap="square" lIns="91425" tIns="91425" rIns="91425" bIns="91425" anchor="ctr" anchorCtr="0">
            <a:no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p:spPr>
        <p:txBody>
          <a:bodyPr spcFirstLastPara="1" wrap="square" lIns="91425" tIns="91425" rIns="91425" bIns="91425" anchor="ctr" anchorCtr="0">
            <a:noAutofit/>
          </a:bodyPr>
          <a:lstStyle>
            <a:lvl1pPr marL="457200" lvl="0" indent="-228600">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Char char="●"/>
              <a:defRPr sz="1800">
                <a:solidFill>
                  <a:schemeClr val="dk2"/>
                </a:solidFill>
              </a:defRPr>
            </a:lvl1pPr>
            <a:lvl2pPr marL="914400" lvl="1" indent="-317500">
              <a:lnSpc>
                <a:spcPct val="115000"/>
              </a:lnSpc>
              <a:spcBef>
                <a:spcPts val="0"/>
              </a:spcBef>
              <a:spcAft>
                <a:spcPts val="0"/>
              </a:spcAft>
              <a:buClr>
                <a:schemeClr val="dk2"/>
              </a:buClr>
              <a:buSzPts val="1400"/>
              <a:buChar char="○"/>
              <a:defRPr>
                <a:solidFill>
                  <a:schemeClr val="dk2"/>
                </a:solidFill>
              </a:defRPr>
            </a:lvl2pPr>
            <a:lvl3pPr marL="1371600" lvl="2" indent="-317500">
              <a:lnSpc>
                <a:spcPct val="115000"/>
              </a:lnSpc>
              <a:spcBef>
                <a:spcPts val="0"/>
              </a:spcBef>
              <a:spcAft>
                <a:spcPts val="0"/>
              </a:spcAft>
              <a:buClr>
                <a:schemeClr val="dk2"/>
              </a:buClr>
              <a:buSzPts val="1400"/>
              <a:buChar char="■"/>
              <a:defRPr>
                <a:solidFill>
                  <a:schemeClr val="dk2"/>
                </a:solidFill>
              </a:defRPr>
            </a:lvl3pPr>
            <a:lvl4pPr marL="1828800" lvl="3" indent="-317500">
              <a:lnSpc>
                <a:spcPct val="115000"/>
              </a:lnSpc>
              <a:spcBef>
                <a:spcPts val="0"/>
              </a:spcBef>
              <a:spcAft>
                <a:spcPts val="0"/>
              </a:spcAft>
              <a:buClr>
                <a:schemeClr val="dk2"/>
              </a:buClr>
              <a:buSzPts val="1400"/>
              <a:buChar char="●"/>
              <a:defRPr>
                <a:solidFill>
                  <a:schemeClr val="dk2"/>
                </a:solidFill>
              </a:defRPr>
            </a:lvl4pPr>
            <a:lvl5pPr marL="2286000" lvl="4" indent="-317500">
              <a:lnSpc>
                <a:spcPct val="115000"/>
              </a:lnSpc>
              <a:spcBef>
                <a:spcPts val="0"/>
              </a:spcBef>
              <a:spcAft>
                <a:spcPts val="0"/>
              </a:spcAft>
              <a:buClr>
                <a:schemeClr val="dk2"/>
              </a:buClr>
              <a:buSzPts val="1400"/>
              <a:buChar char="○"/>
              <a:defRPr>
                <a:solidFill>
                  <a:schemeClr val="dk2"/>
                </a:solidFill>
              </a:defRPr>
            </a:lvl5pPr>
            <a:lvl6pPr marL="2743200" lvl="5" indent="-317500">
              <a:lnSpc>
                <a:spcPct val="115000"/>
              </a:lnSpc>
              <a:spcBef>
                <a:spcPts val="0"/>
              </a:spcBef>
              <a:spcAft>
                <a:spcPts val="0"/>
              </a:spcAft>
              <a:buClr>
                <a:schemeClr val="dk2"/>
              </a:buClr>
              <a:buSzPts val="1400"/>
              <a:buChar char="■"/>
              <a:defRPr>
                <a:solidFill>
                  <a:schemeClr val="dk2"/>
                </a:solidFill>
              </a:defRPr>
            </a:lvl6pPr>
            <a:lvl7pPr marL="3200400" lvl="6" indent="-317500">
              <a:lnSpc>
                <a:spcPct val="115000"/>
              </a:lnSpc>
              <a:spcBef>
                <a:spcPts val="0"/>
              </a:spcBef>
              <a:spcAft>
                <a:spcPts val="0"/>
              </a:spcAft>
              <a:buClr>
                <a:schemeClr val="dk2"/>
              </a:buClr>
              <a:buSzPts val="1400"/>
              <a:buChar char="●"/>
              <a:defRPr>
                <a:solidFill>
                  <a:schemeClr val="dk2"/>
                </a:solidFill>
              </a:defRPr>
            </a:lvl7pPr>
            <a:lvl8pPr marL="3657600" lvl="7" indent="-317500">
              <a:lnSpc>
                <a:spcPct val="115000"/>
              </a:lnSpc>
              <a:spcBef>
                <a:spcPts val="0"/>
              </a:spcBef>
              <a:spcAft>
                <a:spcPts val="0"/>
              </a:spcAft>
              <a:buClr>
                <a:schemeClr val="dk2"/>
              </a:buClr>
              <a:buSzPts val="1400"/>
              <a:buChar char="○"/>
              <a:defRPr>
                <a:solidFill>
                  <a:schemeClr val="dk2"/>
                </a:solidFill>
              </a:defRPr>
            </a:lvl8pPr>
            <a:lvl9pPr marL="4114800" lvl="8" indent="-317500">
              <a:lnSpc>
                <a:spcPct val="115000"/>
              </a:lnSpc>
              <a:spcBef>
                <a:spcPts val="0"/>
              </a:spcBef>
              <a:spcAft>
                <a:spcPts val="0"/>
              </a:spcAft>
              <a:buClr>
                <a:schemeClr val="dk2"/>
              </a:buClr>
              <a:buSzPts val="1400"/>
              <a:buChar char="■"/>
              <a:defRPr>
                <a:solidFill>
                  <a:schemeClr val="dk2"/>
                </a:solidFil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1pPr>
            <a:lvl2pPr marR="0" lvl="1"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2pPr>
            <a:lvl3pPr marR="0" lvl="2"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3pPr>
            <a:lvl4pPr marR="0" lvl="3"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4pPr>
            <a:lvl5pPr marR="0" lvl="4"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5pPr>
            <a:lvl6pPr marR="0" lvl="5"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6pPr>
            <a:lvl7pPr marR="0" lvl="6"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7pPr>
            <a:lvl8pPr marR="0" lvl="7"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8pPr>
            <a:lvl9pPr marR="0" lvl="8"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9pPr>
          </a:lstStyle>
          <a:p>
            <a:endParaRPr/>
          </a:p>
        </p:txBody>
      </p:sp>
      <p:sp>
        <p:nvSpPr>
          <p:cNvPr id="52" name="Google Shape;52;p1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accent3"/>
              </a:buClr>
              <a:buSzPts val="1800"/>
              <a:buFont typeface="Average"/>
              <a:buChar char="●"/>
              <a:defRPr sz="1800" b="0" i="0" u="none" strike="noStrike" cap="none">
                <a:solidFill>
                  <a:schemeClr val="accent3"/>
                </a:solidFill>
                <a:latin typeface="Average"/>
                <a:ea typeface="Average"/>
                <a:cs typeface="Average"/>
                <a:sym typeface="Average"/>
              </a:defRPr>
            </a:lvl1pPr>
            <a:lvl2pPr marL="914400" marR="0" lvl="1"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2pPr>
            <a:lvl3pPr marL="1371600" marR="0" lvl="2"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3pPr>
            <a:lvl4pPr marL="1828800" marR="0" lvl="3"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4pPr>
            <a:lvl5pPr marL="2286000" marR="0" lvl="4"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5pPr>
            <a:lvl6pPr marL="2743200" marR="0" lvl="5"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6pPr>
            <a:lvl7pPr marL="3200400" marR="0" lvl="6"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7pPr>
            <a:lvl8pPr marL="3657600" marR="0" lvl="7"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8pPr>
            <a:lvl9pPr marL="4114800" marR="0" lvl="8"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9pPr>
          </a:lstStyle>
          <a:p>
            <a:endParaRPr/>
          </a:p>
        </p:txBody>
      </p:sp>
      <p:sp>
        <p:nvSpPr>
          <p:cNvPr id="53" name="Google Shape;53;p1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9.png"/><Relationship Id="rId5" Type="http://schemas.openxmlformats.org/officeDocument/2006/relationships/image" Target="../media/image28.jpg"/><Relationship Id="rId4" Type="http://schemas.openxmlformats.org/officeDocument/2006/relationships/image" Target="../media/image27.jp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2.xml"/><Relationship Id="rId1" Type="http://schemas.openxmlformats.org/officeDocument/2006/relationships/slideLayout" Target="../slideLayouts/slideLayout13.xml"/><Relationship Id="rId5" Type="http://schemas.openxmlformats.org/officeDocument/2006/relationships/image" Target="../media/image34.jpg"/><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jpg"/><Relationship Id="rId7"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13.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46.png"/><Relationship Id="rId7"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3.xml"/><Relationship Id="rId6" Type="http://schemas.openxmlformats.org/officeDocument/2006/relationships/image" Target="../media/image2.png"/><Relationship Id="rId5" Type="http://schemas.openxmlformats.org/officeDocument/2006/relationships/image" Target="../media/image48.pn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13.xml"/><Relationship Id="rId5" Type="http://schemas.openxmlformats.org/officeDocument/2006/relationships/image" Target="../media/image50.jpg"/><Relationship Id="rId4" Type="http://schemas.openxmlformats.org/officeDocument/2006/relationships/hyperlink" Target="http://www.youtube.com/watch?v=FKa2oIgRuPY"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jpg"/><Relationship Id="rId7" Type="http://schemas.openxmlformats.org/officeDocument/2006/relationships/image" Target="../media/image20.jp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8.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25"/>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a:bodyPr>
          <a:lstStyle/>
          <a:p>
            <a:pPr marL="0" lvl="0" indent="0" algn="ctr" rtl="0">
              <a:lnSpc>
                <a:spcPct val="100000"/>
              </a:lnSpc>
              <a:spcBef>
                <a:spcPts val="0"/>
              </a:spcBef>
              <a:spcAft>
                <a:spcPts val="0"/>
              </a:spcAft>
              <a:buSzPts val="2100"/>
              <a:buNone/>
            </a:pPr>
            <a:endParaRPr/>
          </a:p>
        </p:txBody>
      </p:sp>
      <p:pic>
        <p:nvPicPr>
          <p:cNvPr id="105" name="Google Shape;105;p25"/>
          <p:cNvPicPr preferRelativeResize="0"/>
          <p:nvPr/>
        </p:nvPicPr>
        <p:blipFill rotWithShape="1">
          <a:blip r:embed="rId3">
            <a:alphaModFix/>
          </a:blip>
          <a:srcRect b="12975"/>
          <a:stretch/>
        </p:blipFill>
        <p:spPr>
          <a:xfrm>
            <a:off x="2938" y="-164452"/>
            <a:ext cx="9138126" cy="5301340"/>
          </a:xfrm>
          <a:prstGeom prst="rect">
            <a:avLst/>
          </a:prstGeom>
          <a:noFill/>
          <a:ln>
            <a:noFill/>
          </a:ln>
        </p:spPr>
      </p:pic>
      <p:sp>
        <p:nvSpPr>
          <p:cNvPr id="106" name="Google Shape;106;p25"/>
          <p:cNvSpPr txBox="1">
            <a:spLocks noGrp="1"/>
          </p:cNvSpPr>
          <p:nvPr>
            <p:ph type="ctrTitle"/>
          </p:nvPr>
        </p:nvSpPr>
        <p:spPr>
          <a:xfrm>
            <a:off x="1228350" y="2203200"/>
            <a:ext cx="6687300" cy="1497600"/>
          </a:xfrm>
          <a:prstGeom prst="rect">
            <a:avLst/>
          </a:prstGeom>
          <a:solidFill>
            <a:srgbClr val="FFFFFF">
              <a:alpha val="55350"/>
            </a:srgbClr>
          </a:solidFill>
          <a:ln>
            <a:noFill/>
          </a:ln>
        </p:spPr>
        <p:txBody>
          <a:bodyPr spcFirstLastPara="1" wrap="square" lIns="91425" tIns="91425" rIns="91425" bIns="91425" anchor="b" anchorCtr="0">
            <a:normAutofit fontScale="90000"/>
          </a:bodyPr>
          <a:lstStyle/>
          <a:p>
            <a:pPr marL="0" lvl="0" indent="0" algn="ctr" rtl="0">
              <a:lnSpc>
                <a:spcPct val="100000"/>
              </a:lnSpc>
              <a:spcBef>
                <a:spcPts val="0"/>
              </a:spcBef>
              <a:spcAft>
                <a:spcPts val="0"/>
              </a:spcAft>
              <a:buSzPct val="111111"/>
              <a:buNone/>
            </a:pPr>
            <a:r>
              <a:rPr lang="en">
                <a:solidFill>
                  <a:srgbClr val="000000"/>
                </a:solidFill>
              </a:rPr>
              <a:t>What is soil health and why does it matter for climate resilience?</a:t>
            </a:r>
            <a:endParaRPr>
              <a:solidFill>
                <a:srgbClr val="000000"/>
              </a:solidFill>
            </a:endParaRPr>
          </a:p>
        </p:txBody>
      </p:sp>
      <p:grpSp>
        <p:nvGrpSpPr>
          <p:cNvPr id="107" name="Google Shape;107;p25"/>
          <p:cNvGrpSpPr/>
          <p:nvPr/>
        </p:nvGrpSpPr>
        <p:grpSpPr>
          <a:xfrm>
            <a:off x="-12" y="4529109"/>
            <a:ext cx="9144000" cy="614400"/>
            <a:chOff x="0" y="2048750"/>
            <a:chExt cx="9144000" cy="614400"/>
          </a:xfrm>
        </p:grpSpPr>
        <p:sp>
          <p:nvSpPr>
            <p:cNvPr id="108" name="Google Shape;108;p25"/>
            <p:cNvSpPr/>
            <p:nvPr/>
          </p:nvSpPr>
          <p:spPr>
            <a:xfrm>
              <a:off x="0" y="2048750"/>
              <a:ext cx="9144000" cy="614400"/>
            </a:xfrm>
            <a:prstGeom prst="rect">
              <a:avLst/>
            </a:prstGeom>
            <a:solidFill>
              <a:schemeClr val="dk1"/>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sp>
          <p:nvSpPr>
            <p:cNvPr id="109" name="Google Shape;109;p25"/>
            <p:cNvSpPr txBox="1"/>
            <p:nvPr/>
          </p:nvSpPr>
          <p:spPr>
            <a:xfrm>
              <a:off x="7093800" y="2058050"/>
              <a:ext cx="2050200" cy="595800"/>
            </a:xfrm>
            <a:prstGeom prst="rect">
              <a:avLst/>
            </a:prstGeom>
            <a:noFill/>
            <a:ln>
              <a:noFill/>
            </a:ln>
          </p:spPr>
          <p:txBody>
            <a:bodyPr spcFirstLastPara="1" wrap="square" lIns="91425" tIns="91425" rIns="91425" bIns="91425" anchor="t" anchorCtr="0">
              <a:noAutofit/>
            </a:bodyPr>
            <a:lstStyle/>
            <a:p>
              <a:pPr marL="0" lvl="0" indent="0" algn="r" rtl="0">
                <a:spcBef>
                  <a:spcPts val="0"/>
                </a:spcBef>
                <a:spcAft>
                  <a:spcPts val="0"/>
                </a:spcAft>
                <a:buNone/>
              </a:pPr>
              <a:r>
                <a:rPr lang="en" sz="1300">
                  <a:solidFill>
                    <a:srgbClr val="181818"/>
                  </a:solidFill>
                  <a:latin typeface="Times New Roman"/>
                  <a:ea typeface="Times New Roman"/>
                  <a:cs typeface="Times New Roman"/>
                  <a:sym typeface="Times New Roman"/>
                </a:rPr>
                <a:t>Created by Hannah Rodgers</a:t>
              </a:r>
              <a:endParaRPr sz="1300">
                <a:solidFill>
                  <a:srgbClr val="181818"/>
                </a:solidFill>
                <a:latin typeface="Times New Roman"/>
                <a:ea typeface="Times New Roman"/>
                <a:cs typeface="Times New Roman"/>
                <a:sym typeface="Times New Roman"/>
              </a:endParaRPr>
            </a:p>
            <a:p>
              <a:pPr marL="0" lvl="0" indent="0" algn="r" rtl="0">
                <a:spcBef>
                  <a:spcPts val="0"/>
                </a:spcBef>
                <a:spcAft>
                  <a:spcPts val="0"/>
                </a:spcAft>
                <a:buNone/>
              </a:pPr>
              <a:r>
                <a:rPr lang="en" sz="1300">
                  <a:solidFill>
                    <a:srgbClr val="181818"/>
                  </a:solidFill>
                  <a:latin typeface="Times New Roman"/>
                  <a:ea typeface="Times New Roman"/>
                  <a:cs typeface="Times New Roman"/>
                  <a:sym typeface="Times New Roman"/>
                </a:rPr>
                <a:t>Fall 2025</a:t>
              </a:r>
              <a:endParaRPr sz="1300">
                <a:solidFill>
                  <a:srgbClr val="181818"/>
                </a:solidFill>
                <a:latin typeface="Times New Roman"/>
                <a:ea typeface="Times New Roman"/>
                <a:cs typeface="Times New Roman"/>
                <a:sym typeface="Times New Roman"/>
              </a:endParaRPr>
            </a:p>
          </p:txBody>
        </p:sp>
        <p:pic>
          <p:nvPicPr>
            <p:cNvPr id="110" name="Google Shape;110;p25"/>
            <p:cNvPicPr preferRelativeResize="0"/>
            <p:nvPr/>
          </p:nvPicPr>
          <p:blipFill rotWithShape="1">
            <a:blip r:embed="rId4">
              <a:alphaModFix/>
            </a:blip>
            <a:srcRect l="6219" t="13775" r="3109" b="24481"/>
            <a:stretch/>
          </p:blipFill>
          <p:spPr>
            <a:xfrm>
              <a:off x="282850" y="2064488"/>
              <a:ext cx="1354575" cy="582925"/>
            </a:xfrm>
            <a:prstGeom prst="rect">
              <a:avLst/>
            </a:prstGeom>
            <a:noFill/>
            <a:ln>
              <a:noFill/>
            </a:ln>
          </p:spPr>
        </p:pic>
        <p:pic>
          <p:nvPicPr>
            <p:cNvPr id="111" name="Google Shape;111;p25"/>
            <p:cNvPicPr preferRelativeResize="0"/>
            <p:nvPr/>
          </p:nvPicPr>
          <p:blipFill>
            <a:blip r:embed="rId5">
              <a:alphaModFix/>
            </a:blip>
            <a:stretch>
              <a:fillRect/>
            </a:stretch>
          </p:blipFill>
          <p:spPr>
            <a:xfrm>
              <a:off x="4766925" y="2111375"/>
              <a:ext cx="1756780" cy="460375"/>
            </a:xfrm>
            <a:prstGeom prst="rect">
              <a:avLst/>
            </a:prstGeom>
            <a:noFill/>
            <a:ln>
              <a:noFill/>
            </a:ln>
          </p:spPr>
        </p:pic>
        <p:pic>
          <p:nvPicPr>
            <p:cNvPr id="112" name="Google Shape;112;p25"/>
            <p:cNvPicPr preferRelativeResize="0"/>
            <p:nvPr/>
          </p:nvPicPr>
          <p:blipFill>
            <a:blip r:embed="rId6">
              <a:alphaModFix/>
            </a:blip>
            <a:stretch>
              <a:fillRect/>
            </a:stretch>
          </p:blipFill>
          <p:spPr>
            <a:xfrm>
              <a:off x="2031349" y="2093352"/>
              <a:ext cx="2540655" cy="562900"/>
            </a:xfrm>
            <a:prstGeom prst="rect">
              <a:avLst/>
            </a:prstGeom>
            <a:noFill/>
            <a:ln>
              <a:noFill/>
            </a:ln>
          </p:spPr>
        </p:pic>
      </p:gr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34"/>
          <p:cNvSpPr txBox="1"/>
          <p:nvPr/>
        </p:nvSpPr>
        <p:spPr>
          <a:xfrm>
            <a:off x="149595" y="167030"/>
            <a:ext cx="5386254" cy="5631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b="0" i="0" u="none" strike="noStrike" cap="none">
                <a:solidFill>
                  <a:srgbClr val="000000"/>
                </a:solidFill>
                <a:latin typeface="Oswald"/>
                <a:ea typeface="Oswald"/>
                <a:cs typeface="Oswald"/>
                <a:sym typeface="Oswald"/>
              </a:rPr>
              <a:t>Make a soil slurry</a:t>
            </a:r>
            <a:endParaRPr sz="2300" b="0" i="0" u="none" strike="noStrike" cap="none">
              <a:solidFill>
                <a:srgbClr val="000000"/>
              </a:solidFill>
              <a:latin typeface="Oswald"/>
              <a:ea typeface="Oswald"/>
              <a:cs typeface="Oswald"/>
              <a:sym typeface="Oswald"/>
            </a:endParaRPr>
          </a:p>
        </p:txBody>
      </p:sp>
      <p:sp>
        <p:nvSpPr>
          <p:cNvPr id="223" name="Google Shape;223;p34"/>
          <p:cNvSpPr txBox="1"/>
          <p:nvPr/>
        </p:nvSpPr>
        <p:spPr>
          <a:xfrm>
            <a:off x="175808" y="840338"/>
            <a:ext cx="5352708" cy="1592311"/>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285750" marR="0" lvl="0" indent="-285750" algn="l" rtl="0">
              <a:lnSpc>
                <a:spcPct val="125000"/>
              </a:lnSpc>
              <a:spcBef>
                <a:spcPts val="0"/>
              </a:spcBef>
              <a:spcAft>
                <a:spcPts val="0"/>
              </a:spcAft>
              <a:buClr>
                <a:srgbClr val="000000"/>
              </a:buClr>
              <a:buSzPts val="1600"/>
              <a:buFont typeface="Arial"/>
              <a:buChar char="•"/>
            </a:pPr>
            <a:r>
              <a:rPr lang="en" sz="1800" b="0" i="0" u="none" strike="noStrike" cap="none">
                <a:solidFill>
                  <a:srgbClr val="000000"/>
                </a:solidFill>
                <a:latin typeface="Average"/>
                <a:ea typeface="Average"/>
                <a:cs typeface="Average"/>
                <a:sym typeface="Average"/>
              </a:rPr>
              <a:t>Fill cup ¼ with soil, ¼ with water</a:t>
            </a:r>
            <a:endParaRPr sz="1800" b="0" i="0" u="none" strike="noStrike" cap="none">
              <a:solidFill>
                <a:srgbClr val="000000"/>
              </a:solidFill>
              <a:latin typeface="Average"/>
              <a:ea typeface="Average"/>
              <a:cs typeface="Average"/>
              <a:sym typeface="Average"/>
            </a:endParaRPr>
          </a:p>
          <a:p>
            <a:pPr marL="285750" marR="0" lvl="0" indent="-285750" algn="l" rtl="0">
              <a:lnSpc>
                <a:spcPct val="125000"/>
              </a:lnSpc>
              <a:spcBef>
                <a:spcPts val="0"/>
              </a:spcBef>
              <a:spcAft>
                <a:spcPts val="0"/>
              </a:spcAft>
              <a:buClr>
                <a:srgbClr val="000000"/>
              </a:buClr>
              <a:buSzPts val="1600"/>
              <a:buFont typeface="Arial"/>
              <a:buChar char="•"/>
            </a:pPr>
            <a:r>
              <a:rPr lang="en" sz="1800" b="0" i="0" u="none" strike="noStrike" cap="none">
                <a:solidFill>
                  <a:srgbClr val="000000"/>
                </a:solidFill>
                <a:latin typeface="Average"/>
                <a:ea typeface="Average"/>
                <a:cs typeface="Average"/>
                <a:sym typeface="Average"/>
              </a:rPr>
              <a:t>Stir for </a:t>
            </a:r>
            <a:r>
              <a:rPr lang="en" sz="1800">
                <a:latin typeface="Average"/>
                <a:ea typeface="Average"/>
                <a:cs typeface="Average"/>
                <a:sym typeface="Average"/>
              </a:rPr>
              <a:t>2</a:t>
            </a:r>
            <a:r>
              <a:rPr lang="en" sz="1800" b="0" i="0" u="none" strike="noStrike" cap="none">
                <a:solidFill>
                  <a:srgbClr val="000000"/>
                </a:solidFill>
                <a:latin typeface="Average"/>
                <a:ea typeface="Average"/>
                <a:cs typeface="Average"/>
                <a:sym typeface="Average"/>
              </a:rPr>
              <a:t> min</a:t>
            </a:r>
            <a:r>
              <a:rPr lang="en" sz="1800">
                <a:latin typeface="Average"/>
                <a:ea typeface="Average"/>
                <a:cs typeface="Average"/>
                <a:sym typeface="Average"/>
              </a:rPr>
              <a:t>utes</a:t>
            </a:r>
            <a:r>
              <a:rPr lang="en" sz="1800" b="0" i="0" u="none" strike="noStrike" cap="none">
                <a:solidFill>
                  <a:srgbClr val="000000"/>
                </a:solidFill>
                <a:latin typeface="Average"/>
                <a:ea typeface="Average"/>
                <a:cs typeface="Average"/>
                <a:sym typeface="Average"/>
              </a:rPr>
              <a:t>!</a:t>
            </a:r>
            <a:endParaRPr/>
          </a:p>
          <a:p>
            <a:pPr marL="285750" marR="0" lvl="0" indent="-285750" algn="l" rtl="0">
              <a:lnSpc>
                <a:spcPct val="125000"/>
              </a:lnSpc>
              <a:spcBef>
                <a:spcPts val="0"/>
              </a:spcBef>
              <a:spcAft>
                <a:spcPts val="0"/>
              </a:spcAft>
              <a:buClr>
                <a:srgbClr val="000000"/>
              </a:buClr>
              <a:buSzPts val="1600"/>
              <a:buFont typeface="Arial"/>
              <a:buChar char="•"/>
            </a:pPr>
            <a:r>
              <a:rPr lang="en" sz="1800" b="0" i="0" u="none" strike="noStrike" cap="none">
                <a:solidFill>
                  <a:srgbClr val="000000"/>
                </a:solidFill>
                <a:latin typeface="Average"/>
                <a:ea typeface="Average"/>
                <a:cs typeface="Average"/>
                <a:sym typeface="Average"/>
              </a:rPr>
              <a:t>Let settle- we’ll be testing the </a:t>
            </a:r>
            <a:r>
              <a:rPr lang="en" sz="1800" u="sng">
                <a:latin typeface="Average"/>
                <a:ea typeface="Average"/>
                <a:cs typeface="Average"/>
                <a:sym typeface="Average"/>
              </a:rPr>
              <a:t>water</a:t>
            </a:r>
            <a:r>
              <a:rPr lang="en" sz="1800" b="0" i="0" u="sng" strike="noStrike" cap="none">
                <a:solidFill>
                  <a:srgbClr val="000000"/>
                </a:solidFill>
                <a:latin typeface="Average"/>
                <a:ea typeface="Average"/>
                <a:cs typeface="Average"/>
                <a:sym typeface="Average"/>
              </a:rPr>
              <a:t> </a:t>
            </a:r>
            <a:r>
              <a:rPr lang="en" sz="1800" b="0" i="0" u="none" strike="noStrike" cap="none">
                <a:solidFill>
                  <a:srgbClr val="000000"/>
                </a:solidFill>
                <a:latin typeface="Average"/>
                <a:ea typeface="Average"/>
                <a:cs typeface="Average"/>
                <a:sym typeface="Average"/>
              </a:rPr>
              <a:t>on top, which now contains </a:t>
            </a:r>
            <a:r>
              <a:rPr lang="en" sz="1800" b="0" i="0" u="sng" strike="noStrike" cap="none">
                <a:solidFill>
                  <a:srgbClr val="000000"/>
                </a:solidFill>
                <a:latin typeface="Average"/>
                <a:ea typeface="Average"/>
                <a:cs typeface="Average"/>
                <a:sym typeface="Average"/>
              </a:rPr>
              <a:t>dissolved ions </a:t>
            </a:r>
            <a:r>
              <a:rPr lang="en" sz="1800" b="0" i="0" u="none" strike="noStrike" cap="none">
                <a:solidFill>
                  <a:srgbClr val="000000"/>
                </a:solidFill>
                <a:latin typeface="Average"/>
                <a:ea typeface="Average"/>
                <a:cs typeface="Average"/>
                <a:sym typeface="Average"/>
              </a:rPr>
              <a:t>from the soil</a:t>
            </a:r>
            <a:endParaRPr/>
          </a:p>
        </p:txBody>
      </p:sp>
      <p:pic>
        <p:nvPicPr>
          <p:cNvPr id="224" name="Google Shape;224;p34"/>
          <p:cNvPicPr preferRelativeResize="0"/>
          <p:nvPr/>
        </p:nvPicPr>
        <p:blipFill rotWithShape="1">
          <a:blip r:embed="rId3">
            <a:alphaModFix/>
          </a:blip>
          <a:srcRect l="51687"/>
          <a:stretch/>
        </p:blipFill>
        <p:spPr>
          <a:xfrm>
            <a:off x="5607200" y="319300"/>
            <a:ext cx="3370826" cy="4657176"/>
          </a:xfrm>
          <a:prstGeom prst="rect">
            <a:avLst/>
          </a:prstGeom>
          <a:noFill/>
          <a:ln w="28575" cap="flat" cmpd="sng">
            <a:solidFill>
              <a:srgbClr val="0C343D"/>
            </a:solidFill>
            <a:prstDash val="solid"/>
            <a:round/>
            <a:headEnd type="none" w="sm" len="sm"/>
            <a:tailEnd type="none" w="sm" len="sm"/>
          </a:ln>
        </p:spPr>
      </p:pic>
      <p:pic>
        <p:nvPicPr>
          <p:cNvPr id="225" name="Google Shape;225;p34"/>
          <p:cNvPicPr preferRelativeResize="0"/>
          <p:nvPr/>
        </p:nvPicPr>
        <p:blipFill rotWithShape="1">
          <a:blip r:embed="rId4">
            <a:alphaModFix/>
          </a:blip>
          <a:srcRect l="20632" t="2725" r="20957" b="35933"/>
          <a:stretch/>
        </p:blipFill>
        <p:spPr>
          <a:xfrm>
            <a:off x="194264" y="2542856"/>
            <a:ext cx="2694184" cy="2433613"/>
          </a:xfrm>
          <a:prstGeom prst="rect">
            <a:avLst/>
          </a:prstGeom>
          <a:noFill/>
          <a:ln w="28575" cap="flat" cmpd="sng">
            <a:solidFill>
              <a:srgbClr val="0C343D"/>
            </a:solidFill>
            <a:prstDash val="solid"/>
            <a:round/>
            <a:headEnd type="none" w="sm" len="sm"/>
            <a:tailEnd type="none" w="sm" len="sm"/>
          </a:ln>
        </p:spPr>
      </p:pic>
      <p:sp>
        <p:nvSpPr>
          <p:cNvPr id="226" name="Google Shape;226;p34" descr="Image of "/>
          <p:cNvSpPr/>
          <p:nvPr/>
        </p:nvSpPr>
        <p:spPr>
          <a:xfrm>
            <a:off x="4419600" y="2419350"/>
            <a:ext cx="304800" cy="30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sp>
        <p:nvSpPr>
          <p:cNvPr id="227" name="Google Shape;227;p34" descr="Image of "/>
          <p:cNvSpPr/>
          <p:nvPr/>
        </p:nvSpPr>
        <p:spPr>
          <a:xfrm>
            <a:off x="4572000" y="2571750"/>
            <a:ext cx="304800" cy="30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28" name="Google Shape;228;p34"/>
          <p:cNvPicPr preferRelativeResize="0"/>
          <p:nvPr/>
        </p:nvPicPr>
        <p:blipFill rotWithShape="1">
          <a:blip r:embed="rId5">
            <a:alphaModFix/>
          </a:blip>
          <a:srcRect/>
          <a:stretch/>
        </p:blipFill>
        <p:spPr>
          <a:xfrm>
            <a:off x="3060785" y="2542856"/>
            <a:ext cx="2460398" cy="2460398"/>
          </a:xfrm>
          <a:prstGeom prst="rect">
            <a:avLst/>
          </a:prstGeom>
          <a:noFill/>
          <a:ln w="28575" cap="flat" cmpd="sng">
            <a:solidFill>
              <a:srgbClr val="0C343D"/>
            </a:solidFill>
            <a:prstDash val="solid"/>
            <a:round/>
            <a:headEnd type="none" w="sm" len="sm"/>
            <a:tailEnd type="none" w="sm" len="sm"/>
          </a:ln>
        </p:spPr>
      </p:pic>
      <p:pic>
        <p:nvPicPr>
          <p:cNvPr id="229" name="Google Shape;229;p34"/>
          <p:cNvPicPr preferRelativeResize="0"/>
          <p:nvPr/>
        </p:nvPicPr>
        <p:blipFill>
          <a:blip r:embed="rId6">
            <a:alphaModFix/>
          </a:blip>
          <a:stretch>
            <a:fillRect/>
          </a:stretch>
        </p:blipFill>
        <p:spPr>
          <a:xfrm rot="1480216">
            <a:off x="7542796" y="1360075"/>
            <a:ext cx="629850" cy="292390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29"/>
                                        </p:tgtEl>
                                        <p:attrNameLst>
                                          <p:attrName>style.visibility</p:attrName>
                                        </p:attrNameLst>
                                      </p:cBhvr>
                                      <p:to>
                                        <p:strVal val="visible"/>
                                      </p:to>
                                    </p:set>
                                    <p:anim calcmode="lin" valueType="num">
                                      <p:cBhvr additive="base">
                                        <p:cTn id="7" dur="1000"/>
                                        <p:tgtEl>
                                          <p:spTgt spid="229"/>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5"/>
          <p:cNvSpPr txBox="1"/>
          <p:nvPr/>
        </p:nvSpPr>
        <p:spPr>
          <a:xfrm>
            <a:off x="159450" y="3458350"/>
            <a:ext cx="8833200" cy="1552500"/>
          </a:xfrm>
          <a:prstGeom prst="rect">
            <a:avLst/>
          </a:prstGeom>
          <a:solidFill>
            <a:schemeClr val="dk1"/>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25000"/>
              </a:lnSpc>
              <a:spcBef>
                <a:spcPts val="0"/>
              </a:spcBef>
              <a:spcAft>
                <a:spcPts val="0"/>
              </a:spcAft>
              <a:buNone/>
            </a:pPr>
            <a:r>
              <a:rPr lang="en" sz="1600" b="0" i="0" u="none" strike="noStrike" cap="none">
                <a:solidFill>
                  <a:srgbClr val="000000"/>
                </a:solidFill>
                <a:latin typeface="Average"/>
                <a:ea typeface="Average"/>
                <a:cs typeface="Average"/>
                <a:sym typeface="Average"/>
              </a:rPr>
              <a:t>	</a:t>
            </a:r>
            <a:r>
              <a:rPr lang="en" sz="2000" b="0" i="0" u="none" strike="noStrike" cap="none">
                <a:solidFill>
                  <a:srgbClr val="000000"/>
                </a:solidFill>
                <a:latin typeface="Average"/>
                <a:ea typeface="Average"/>
                <a:cs typeface="Average"/>
                <a:sym typeface="Average"/>
              </a:rPr>
              <a:t>                  5%	    3.5%         2.5%	           2%	       1.5%	        1%	        0.5%</a:t>
            </a:r>
            <a:endParaRPr/>
          </a:p>
        </p:txBody>
      </p:sp>
      <p:pic>
        <p:nvPicPr>
          <p:cNvPr id="235" name="Google Shape;235;p35" descr="Understanding Northwest Forest Soil Carbon | USDA Climate Hubs"/>
          <p:cNvPicPr preferRelativeResize="0"/>
          <p:nvPr/>
        </p:nvPicPr>
        <p:blipFill rotWithShape="1">
          <a:blip r:embed="rId3">
            <a:alphaModFix/>
          </a:blip>
          <a:srcRect l="1632" t="-1" r="11118" b="7570"/>
          <a:stretch/>
        </p:blipFill>
        <p:spPr>
          <a:xfrm>
            <a:off x="159453" y="50104"/>
            <a:ext cx="4564506" cy="3227569"/>
          </a:xfrm>
          <a:prstGeom prst="rect">
            <a:avLst/>
          </a:prstGeom>
          <a:noFill/>
          <a:ln w="28575" cap="flat" cmpd="sng">
            <a:solidFill>
              <a:srgbClr val="0C343D"/>
            </a:solidFill>
            <a:prstDash val="solid"/>
            <a:round/>
            <a:headEnd type="none" w="sm" len="sm"/>
            <a:tailEnd type="none" w="sm" len="sm"/>
          </a:ln>
        </p:spPr>
      </p:pic>
      <p:sp>
        <p:nvSpPr>
          <p:cNvPr id="236" name="Google Shape;236;p35"/>
          <p:cNvSpPr txBox="1"/>
          <p:nvPr/>
        </p:nvSpPr>
        <p:spPr>
          <a:xfrm>
            <a:off x="431442" y="91232"/>
            <a:ext cx="4005330" cy="5631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b="0" i="0" u="none" strike="noStrike" cap="none">
                <a:solidFill>
                  <a:srgbClr val="000000"/>
                </a:solidFill>
                <a:latin typeface="Oswald"/>
                <a:ea typeface="Oswald"/>
                <a:cs typeface="Oswald"/>
                <a:sym typeface="Oswald"/>
              </a:rPr>
              <a:t>TEST 1: Soil Organic Matter by Color</a:t>
            </a:r>
            <a:endParaRPr sz="2300" b="0" i="0" u="none" strike="noStrike" cap="none">
              <a:solidFill>
                <a:srgbClr val="000000"/>
              </a:solidFill>
              <a:latin typeface="Oswald"/>
              <a:ea typeface="Oswald"/>
              <a:cs typeface="Oswald"/>
              <a:sym typeface="Oswald"/>
            </a:endParaRPr>
          </a:p>
        </p:txBody>
      </p:sp>
      <p:pic>
        <p:nvPicPr>
          <p:cNvPr id="237" name="Google Shape;237;p35"/>
          <p:cNvPicPr preferRelativeResize="0"/>
          <p:nvPr/>
        </p:nvPicPr>
        <p:blipFill rotWithShape="1">
          <a:blip r:embed="rId4">
            <a:alphaModFix/>
          </a:blip>
          <a:srcRect l="67110" t="11765" r="7762" b="3014"/>
          <a:stretch/>
        </p:blipFill>
        <p:spPr>
          <a:xfrm rot="-5400000">
            <a:off x="4656150" y="628483"/>
            <a:ext cx="1063095" cy="7546330"/>
          </a:xfrm>
          <a:prstGeom prst="rect">
            <a:avLst/>
          </a:prstGeom>
          <a:noFill/>
          <a:ln>
            <a:noFill/>
          </a:ln>
        </p:spPr>
      </p:pic>
      <p:sp>
        <p:nvSpPr>
          <p:cNvPr id="238" name="Google Shape;238;p35"/>
          <p:cNvSpPr txBox="1"/>
          <p:nvPr/>
        </p:nvSpPr>
        <p:spPr>
          <a:xfrm>
            <a:off x="4835937" y="75861"/>
            <a:ext cx="4050486" cy="3176054"/>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Made of decomposed plants, animals, and microbes</a:t>
            </a:r>
            <a:endParaRPr/>
          </a:p>
          <a:p>
            <a:pPr marL="285750" marR="0" lvl="0" indent="-285750" algn="l" rtl="0">
              <a:lnSpc>
                <a:spcPct val="125000"/>
              </a:lnSpc>
              <a:spcBef>
                <a:spcPts val="60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Contributes to all five soil functions</a:t>
            </a:r>
            <a:r>
              <a:rPr lang="en" sz="1600">
                <a:latin typeface="Average"/>
                <a:ea typeface="Average"/>
                <a:cs typeface="Average"/>
                <a:sym typeface="Average"/>
              </a:rPr>
              <a:t>!</a:t>
            </a:r>
            <a:endParaRPr sz="1600" b="0" i="0" u="none" strike="noStrike" cap="none">
              <a:solidFill>
                <a:srgbClr val="000000"/>
              </a:solidFill>
              <a:latin typeface="Average"/>
              <a:ea typeface="Average"/>
              <a:cs typeface="Average"/>
              <a:sym typeface="Average"/>
            </a:endParaRPr>
          </a:p>
          <a:p>
            <a:pPr marL="285750" marR="0" lvl="0" indent="-285750" algn="l" rtl="0">
              <a:lnSpc>
                <a:spcPct val="125000"/>
              </a:lnSpc>
              <a:spcBef>
                <a:spcPts val="60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Resists drought: Every 1% increase in organic matter holds an extra inch of rain!</a:t>
            </a:r>
            <a:endParaRPr sz="1600" b="0" i="0" u="none" strike="noStrike" cap="none">
              <a:solidFill>
                <a:srgbClr val="000000"/>
              </a:solidFill>
              <a:latin typeface="Average"/>
              <a:ea typeface="Average"/>
              <a:cs typeface="Average"/>
              <a:sym typeface="Average"/>
            </a:endParaRPr>
          </a:p>
          <a:p>
            <a:pPr marL="285750" marR="0" lvl="0" indent="-285750" algn="l" rtl="0">
              <a:lnSpc>
                <a:spcPct val="125000"/>
              </a:lnSpc>
              <a:spcBef>
                <a:spcPts val="600"/>
              </a:spcBef>
              <a:spcAft>
                <a:spcPts val="600"/>
              </a:spcAft>
              <a:buSzPts val="1600"/>
              <a:buFont typeface="Average"/>
              <a:buChar char="•"/>
            </a:pPr>
            <a:r>
              <a:rPr lang="en" sz="1600" b="1">
                <a:latin typeface="Average"/>
                <a:ea typeface="Average"/>
                <a:cs typeface="Average"/>
                <a:sym typeface="Average"/>
              </a:rPr>
              <a:t>Moisten your soil, choose what color it resembles most, record the percent organic matter</a:t>
            </a:r>
            <a:endParaRPr sz="1600" b="1">
              <a:latin typeface="Average"/>
              <a:ea typeface="Average"/>
              <a:cs typeface="Average"/>
              <a:sym typeface="Average"/>
            </a:endParaRPr>
          </a:p>
        </p:txBody>
      </p:sp>
      <p:sp>
        <p:nvSpPr>
          <p:cNvPr id="239" name="Google Shape;239;p35"/>
          <p:cNvSpPr txBox="1"/>
          <p:nvPr/>
        </p:nvSpPr>
        <p:spPr>
          <a:xfrm>
            <a:off x="77675" y="3458350"/>
            <a:ext cx="1475700" cy="1169700"/>
          </a:xfrm>
          <a:prstGeom prst="rect">
            <a:avLst/>
          </a:prstGeom>
          <a:noFill/>
          <a:ln w="28575" cap="flat" cmpd="sng">
            <a:solidFill>
              <a:srgbClr val="0C343D"/>
            </a:solidFill>
            <a:prstDash val="solid"/>
            <a:round/>
            <a:headEnd type="none" w="sm" len="sm"/>
            <a:tailEnd type="none" w="sm" len="sm"/>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None/>
            </a:pPr>
            <a:r>
              <a:rPr lang="en" sz="1400" b="1" i="0" u="none" strike="noStrike" cap="none">
                <a:solidFill>
                  <a:srgbClr val="000000"/>
                </a:solidFill>
                <a:latin typeface="Average"/>
                <a:ea typeface="Average"/>
                <a:cs typeface="Average"/>
                <a:sym typeface="Average"/>
              </a:rPr>
              <a:t>Organic Matter</a:t>
            </a:r>
            <a:endParaRPr/>
          </a:p>
          <a:p>
            <a:pPr marL="0" marR="0" lvl="0" indent="0" algn="r" rtl="0">
              <a:lnSpc>
                <a:spcPct val="100000"/>
              </a:lnSpc>
              <a:spcBef>
                <a:spcPts val="0"/>
              </a:spcBef>
              <a:spcAft>
                <a:spcPts val="0"/>
              </a:spcAft>
              <a:buNone/>
            </a:pPr>
            <a:r>
              <a:rPr lang="en" sz="1400" b="1" i="0" u="none" strike="noStrike" cap="none">
                <a:solidFill>
                  <a:srgbClr val="000000"/>
                </a:solidFill>
                <a:latin typeface="Average"/>
                <a:ea typeface="Average"/>
                <a:cs typeface="Average"/>
                <a:sym typeface="Average"/>
              </a:rPr>
              <a:t>(percent)</a:t>
            </a:r>
            <a:endParaRPr/>
          </a:p>
          <a:p>
            <a:pPr marL="0" marR="0" lvl="0" indent="0" algn="r" rtl="0">
              <a:lnSpc>
                <a:spcPct val="100000"/>
              </a:lnSpc>
              <a:spcBef>
                <a:spcPts val="0"/>
              </a:spcBef>
              <a:spcAft>
                <a:spcPts val="0"/>
              </a:spcAft>
              <a:buNone/>
            </a:pPr>
            <a:endParaRPr sz="1400" b="1" i="0" u="none" strike="noStrike" cap="none">
              <a:solidFill>
                <a:srgbClr val="000000"/>
              </a:solidFill>
              <a:latin typeface="Average"/>
              <a:ea typeface="Average"/>
              <a:cs typeface="Average"/>
              <a:sym typeface="Average"/>
            </a:endParaRPr>
          </a:p>
          <a:p>
            <a:pPr marL="0" marR="0" lvl="0" indent="0" algn="r" rtl="0">
              <a:lnSpc>
                <a:spcPct val="100000"/>
              </a:lnSpc>
              <a:spcBef>
                <a:spcPts val="0"/>
              </a:spcBef>
              <a:spcAft>
                <a:spcPts val="0"/>
              </a:spcAft>
              <a:buNone/>
            </a:pPr>
            <a:r>
              <a:rPr lang="en" sz="1400" b="1" i="0" u="none" strike="noStrike" cap="none">
                <a:solidFill>
                  <a:srgbClr val="000000"/>
                </a:solidFill>
                <a:latin typeface="Average"/>
                <a:ea typeface="Average"/>
                <a:cs typeface="Average"/>
                <a:sym typeface="Average"/>
              </a:rPr>
              <a:t>Color </a:t>
            </a:r>
            <a:endParaRPr/>
          </a:p>
          <a:p>
            <a:pPr marL="0" marR="0" lvl="0" indent="0" algn="r" rtl="0">
              <a:lnSpc>
                <a:spcPct val="100000"/>
              </a:lnSpc>
              <a:spcBef>
                <a:spcPts val="0"/>
              </a:spcBef>
              <a:spcAft>
                <a:spcPts val="0"/>
              </a:spcAft>
              <a:buNone/>
            </a:pPr>
            <a:r>
              <a:rPr lang="en" sz="1400" b="1" i="0" u="none" strike="noStrike" cap="none">
                <a:solidFill>
                  <a:srgbClr val="000000"/>
                </a:solidFill>
                <a:latin typeface="Average"/>
                <a:ea typeface="Average"/>
                <a:cs typeface="Average"/>
                <a:sym typeface="Average"/>
              </a:rPr>
              <a:t>(moist soil)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43"/>
        <p:cNvGrpSpPr/>
        <p:nvPr/>
      </p:nvGrpSpPr>
      <p:grpSpPr>
        <a:xfrm>
          <a:off x="0" y="0"/>
          <a:ext cx="0" cy="0"/>
          <a:chOff x="0" y="0"/>
          <a:chExt cx="0" cy="0"/>
        </a:xfrm>
      </p:grpSpPr>
      <p:pic>
        <p:nvPicPr>
          <p:cNvPr id="244" name="Google Shape;244;p36"/>
          <p:cNvPicPr preferRelativeResize="0"/>
          <p:nvPr/>
        </p:nvPicPr>
        <p:blipFill rotWithShape="1">
          <a:blip r:embed="rId3">
            <a:alphaModFix/>
          </a:blip>
          <a:srcRect l="67248" t="47482" r="5662" b="15852"/>
          <a:stretch/>
        </p:blipFill>
        <p:spPr>
          <a:xfrm>
            <a:off x="169350" y="1142099"/>
            <a:ext cx="2275800" cy="1537037"/>
          </a:xfrm>
          <a:prstGeom prst="rect">
            <a:avLst/>
          </a:prstGeom>
          <a:noFill/>
          <a:ln w="28575" cap="flat" cmpd="sng">
            <a:solidFill>
              <a:srgbClr val="0C343D"/>
            </a:solidFill>
            <a:prstDash val="solid"/>
            <a:round/>
            <a:headEnd type="none" w="sm" len="sm"/>
            <a:tailEnd type="none" w="sm" len="sm"/>
          </a:ln>
        </p:spPr>
      </p:pic>
      <p:sp>
        <p:nvSpPr>
          <p:cNvPr id="245" name="Google Shape;245;p36"/>
          <p:cNvSpPr txBox="1"/>
          <p:nvPr/>
        </p:nvSpPr>
        <p:spPr>
          <a:xfrm>
            <a:off x="169400" y="155100"/>
            <a:ext cx="4862100" cy="5631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b="0" i="0" u="none" strike="noStrike" cap="none">
                <a:solidFill>
                  <a:srgbClr val="000000"/>
                </a:solidFill>
                <a:latin typeface="Oswald"/>
                <a:ea typeface="Oswald"/>
                <a:cs typeface="Oswald"/>
                <a:sym typeface="Oswald"/>
              </a:rPr>
              <a:t>TEST 2: Soil Texture</a:t>
            </a:r>
            <a:endParaRPr sz="2300" b="0" i="0" u="none" strike="noStrike" cap="none">
              <a:solidFill>
                <a:srgbClr val="000000"/>
              </a:solidFill>
              <a:latin typeface="Oswald"/>
              <a:ea typeface="Oswald"/>
              <a:cs typeface="Oswald"/>
              <a:sym typeface="Oswald"/>
            </a:endParaRPr>
          </a:p>
        </p:txBody>
      </p:sp>
      <p:pic>
        <p:nvPicPr>
          <p:cNvPr id="246" name="Google Shape;246;p36"/>
          <p:cNvPicPr preferRelativeResize="0"/>
          <p:nvPr/>
        </p:nvPicPr>
        <p:blipFill rotWithShape="1">
          <a:blip r:embed="rId4">
            <a:alphaModFix/>
          </a:blip>
          <a:srcRect b="4918"/>
          <a:stretch/>
        </p:blipFill>
        <p:spPr>
          <a:xfrm>
            <a:off x="5140731" y="37319"/>
            <a:ext cx="4003278" cy="5106172"/>
          </a:xfrm>
          <a:prstGeom prst="rect">
            <a:avLst/>
          </a:prstGeom>
          <a:noFill/>
          <a:ln w="28575" cap="flat" cmpd="sng">
            <a:solidFill>
              <a:srgbClr val="0C343D"/>
            </a:solidFill>
            <a:prstDash val="solid"/>
            <a:round/>
            <a:headEnd type="none" w="sm" len="sm"/>
            <a:tailEnd type="none" w="sm" len="sm"/>
          </a:ln>
        </p:spPr>
      </p:pic>
      <p:sp>
        <p:nvSpPr>
          <p:cNvPr id="247" name="Google Shape;247;p36"/>
          <p:cNvSpPr txBox="1"/>
          <p:nvPr/>
        </p:nvSpPr>
        <p:spPr>
          <a:xfrm>
            <a:off x="109475" y="3526575"/>
            <a:ext cx="4922100" cy="13959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Sandy soils: good drainage, poor water-holding</a:t>
            </a:r>
            <a:endParaRPr/>
          </a:p>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Clayey soils: good water-holding, poor drainage</a:t>
            </a:r>
            <a:endParaRPr/>
          </a:p>
          <a:p>
            <a:pPr marL="285750" marR="0" lvl="0" indent="-285750" algn="l" rtl="0">
              <a:lnSpc>
                <a:spcPct val="125000"/>
              </a:lnSpc>
              <a:spcBef>
                <a:spcPts val="0"/>
              </a:spcBef>
              <a:spcAft>
                <a:spcPts val="0"/>
              </a:spcAft>
              <a:buClr>
                <a:srgbClr val="000000"/>
              </a:buClr>
              <a:buSzPts val="1600"/>
              <a:buFont typeface="Arial"/>
              <a:buChar char="•"/>
            </a:pPr>
            <a:r>
              <a:rPr lang="en" sz="1600" b="0" i="0" u="sng" strike="noStrike" cap="none">
                <a:solidFill>
                  <a:srgbClr val="000000"/>
                </a:solidFill>
                <a:latin typeface="Average"/>
                <a:ea typeface="Average"/>
                <a:cs typeface="Average"/>
                <a:sym typeface="Average"/>
              </a:rPr>
              <a:t>Ideal soil</a:t>
            </a:r>
            <a:r>
              <a:rPr lang="en" sz="1600" b="0" i="0" u="none" strike="noStrike" cap="none">
                <a:solidFill>
                  <a:srgbClr val="000000"/>
                </a:solidFill>
                <a:latin typeface="Average"/>
                <a:ea typeface="Average"/>
                <a:cs typeface="Average"/>
                <a:sym typeface="Average"/>
              </a:rPr>
              <a:t>: mixture of sand, silt, and clay (loam!)</a:t>
            </a:r>
            <a:endParaRPr sz="1600" b="0" i="0" u="none" strike="noStrike" cap="none">
              <a:solidFill>
                <a:srgbClr val="000000"/>
              </a:solidFill>
              <a:latin typeface="Average"/>
              <a:ea typeface="Average"/>
              <a:cs typeface="Average"/>
              <a:sym typeface="Average"/>
            </a:endParaRPr>
          </a:p>
          <a:p>
            <a:pPr marL="285750" marR="0" lvl="0" indent="-285750" algn="l" rtl="0">
              <a:lnSpc>
                <a:spcPct val="125000"/>
              </a:lnSpc>
              <a:spcBef>
                <a:spcPts val="0"/>
              </a:spcBef>
              <a:spcAft>
                <a:spcPts val="0"/>
              </a:spcAft>
              <a:buSzPts val="1600"/>
              <a:buFont typeface="Average"/>
              <a:buChar char="•"/>
            </a:pPr>
            <a:r>
              <a:rPr lang="en" sz="1600" b="1">
                <a:latin typeface="Average"/>
                <a:ea typeface="Average"/>
                <a:cs typeface="Average"/>
                <a:sym typeface="Average"/>
              </a:rPr>
              <a:t>Record your soil’s texture</a:t>
            </a:r>
            <a:endParaRPr sz="1600" b="1">
              <a:latin typeface="Average"/>
              <a:ea typeface="Average"/>
              <a:cs typeface="Average"/>
              <a:sym typeface="Average"/>
            </a:endParaRPr>
          </a:p>
        </p:txBody>
      </p:sp>
      <p:sp>
        <p:nvSpPr>
          <p:cNvPr id="248" name="Google Shape;248;p36" descr="Image of "/>
          <p:cNvSpPr/>
          <p:nvPr/>
        </p:nvSpPr>
        <p:spPr>
          <a:xfrm>
            <a:off x="4419600" y="2419350"/>
            <a:ext cx="304800" cy="30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49" name="Google Shape;249;p36" descr="Soil Textures | SoilSensor.com"/>
          <p:cNvPicPr preferRelativeResize="0"/>
          <p:nvPr/>
        </p:nvPicPr>
        <p:blipFill rotWithShape="1">
          <a:blip r:embed="rId5">
            <a:alphaModFix/>
          </a:blip>
          <a:srcRect l="4194" r="7505"/>
          <a:stretch/>
        </p:blipFill>
        <p:spPr>
          <a:xfrm>
            <a:off x="2445101" y="718200"/>
            <a:ext cx="2586374" cy="2548324"/>
          </a:xfrm>
          <a:prstGeom prst="rect">
            <a:avLst/>
          </a:prstGeom>
          <a:noFill/>
          <a:ln w="28575" cap="flat" cmpd="sng">
            <a:solidFill>
              <a:srgbClr val="0C343D"/>
            </a:solidFill>
            <a:prstDash val="solid"/>
            <a:round/>
            <a:headEnd type="none" w="sm" len="sm"/>
            <a:tailEnd type="none" w="sm" len="sm"/>
          </a:ln>
        </p:spPr>
      </p:pic>
      <p:sp>
        <p:nvSpPr>
          <p:cNvPr id="250" name="Google Shape;250;p36"/>
          <p:cNvSpPr txBox="1"/>
          <p:nvPr/>
        </p:nvSpPr>
        <p:spPr>
          <a:xfrm>
            <a:off x="109479" y="2417843"/>
            <a:ext cx="482700" cy="3078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400" b="0" i="0" u="none" strike="noStrike" cap="none">
                <a:solidFill>
                  <a:srgbClr val="000000"/>
                </a:solidFill>
                <a:latin typeface="Arial"/>
                <a:ea typeface="Arial"/>
                <a:cs typeface="Arial"/>
                <a:sym typeface="Arial"/>
              </a:rPr>
              <a:t>mm</a:t>
            </a:r>
            <a:endParaRPr/>
          </a:p>
        </p:txBody>
      </p:sp>
      <p:sp>
        <p:nvSpPr>
          <p:cNvPr id="251" name="Google Shape;251;p36"/>
          <p:cNvSpPr/>
          <p:nvPr/>
        </p:nvSpPr>
        <p:spPr>
          <a:xfrm>
            <a:off x="3164609" y="1688089"/>
            <a:ext cx="1126200" cy="1087200"/>
          </a:xfrm>
          <a:prstGeom prst="ellipse">
            <a:avLst/>
          </a:prstGeom>
          <a:noFill/>
          <a:ln w="25400" cap="flat" cmpd="sng">
            <a:solidFill>
              <a:srgbClr val="FF0000"/>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latin typeface="Arial"/>
              <a:ea typeface="Arial"/>
              <a:cs typeface="Arial"/>
              <a:sym typeface="Arial"/>
            </a:endParaRPr>
          </a:p>
        </p:txBody>
      </p:sp>
      <p:sp>
        <p:nvSpPr>
          <p:cNvPr id="252" name="Google Shape;252;p36"/>
          <p:cNvSpPr txBox="1"/>
          <p:nvPr/>
        </p:nvSpPr>
        <p:spPr>
          <a:xfrm>
            <a:off x="169400" y="718200"/>
            <a:ext cx="2275800" cy="4239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25000"/>
              </a:lnSpc>
              <a:spcBef>
                <a:spcPts val="0"/>
              </a:spcBef>
              <a:spcAft>
                <a:spcPts val="0"/>
              </a:spcAft>
              <a:buNone/>
            </a:pPr>
            <a:r>
              <a:rPr lang="en" sz="1600">
                <a:latin typeface="Average"/>
                <a:ea typeface="Average"/>
                <a:cs typeface="Average"/>
                <a:sym typeface="Average"/>
              </a:rPr>
              <a:t>3 sizes of soil particles:</a:t>
            </a:r>
            <a:endParaRPr sz="1600" b="1">
              <a:latin typeface="Average"/>
              <a:ea typeface="Average"/>
              <a:cs typeface="Average"/>
              <a:sym typeface="Averag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56"/>
        <p:cNvGrpSpPr/>
        <p:nvPr/>
      </p:nvGrpSpPr>
      <p:grpSpPr>
        <a:xfrm>
          <a:off x="0" y="0"/>
          <a:ext cx="0" cy="0"/>
          <a:chOff x="0" y="0"/>
          <a:chExt cx="0" cy="0"/>
        </a:xfrm>
      </p:grpSpPr>
      <p:sp>
        <p:nvSpPr>
          <p:cNvPr id="257" name="Google Shape;257;p37"/>
          <p:cNvSpPr txBox="1"/>
          <p:nvPr/>
        </p:nvSpPr>
        <p:spPr>
          <a:xfrm>
            <a:off x="240750" y="126975"/>
            <a:ext cx="4070100" cy="4545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b="0" i="0" u="none" strike="noStrike" cap="none">
                <a:solidFill>
                  <a:srgbClr val="000000"/>
                </a:solidFill>
                <a:latin typeface="Oswald"/>
                <a:ea typeface="Oswald"/>
                <a:cs typeface="Oswald"/>
                <a:sym typeface="Oswald"/>
              </a:rPr>
              <a:t>TEST 3: Soil pH</a:t>
            </a:r>
            <a:endParaRPr sz="2300" b="0" i="0" u="none" strike="noStrike" cap="none">
              <a:solidFill>
                <a:srgbClr val="000000"/>
              </a:solidFill>
              <a:latin typeface="Oswald"/>
              <a:ea typeface="Oswald"/>
              <a:cs typeface="Oswald"/>
              <a:sym typeface="Oswald"/>
            </a:endParaRPr>
          </a:p>
        </p:txBody>
      </p:sp>
      <p:pic>
        <p:nvPicPr>
          <p:cNvPr id="258" name="Google Shape;258;p37" descr="Garden Tutor Soil PH Test Kit (3.5-9 Range) | 100 Soil PH Test Strips"/>
          <p:cNvPicPr preferRelativeResize="0"/>
          <p:nvPr/>
        </p:nvPicPr>
        <p:blipFill rotWithShape="1">
          <a:blip r:embed="rId3">
            <a:alphaModFix/>
          </a:blip>
          <a:srcRect l="16599" t="2105" r="28993" b="34293"/>
          <a:stretch/>
        </p:blipFill>
        <p:spPr>
          <a:xfrm>
            <a:off x="2021800" y="3050338"/>
            <a:ext cx="1593925" cy="1901952"/>
          </a:xfrm>
          <a:prstGeom prst="rect">
            <a:avLst/>
          </a:prstGeom>
          <a:noFill/>
          <a:ln w="28575" cap="flat" cmpd="sng">
            <a:solidFill>
              <a:srgbClr val="0C343D"/>
            </a:solidFill>
            <a:prstDash val="solid"/>
            <a:round/>
            <a:headEnd type="none" w="sm" len="sm"/>
            <a:tailEnd type="none" w="sm" len="sm"/>
          </a:ln>
        </p:spPr>
      </p:pic>
      <p:sp>
        <p:nvSpPr>
          <p:cNvPr id="259" name="Google Shape;259;p37" descr="Image of "/>
          <p:cNvSpPr/>
          <p:nvPr/>
        </p:nvSpPr>
        <p:spPr>
          <a:xfrm>
            <a:off x="4419600" y="2419350"/>
            <a:ext cx="304800" cy="3048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sz="1400" b="0" i="0" u="none" strike="noStrike" cap="none">
              <a:solidFill>
                <a:srgbClr val="000000"/>
              </a:solidFill>
              <a:latin typeface="Arial"/>
              <a:ea typeface="Arial"/>
              <a:cs typeface="Arial"/>
              <a:sym typeface="Arial"/>
            </a:endParaRPr>
          </a:p>
        </p:txBody>
      </p:sp>
      <p:pic>
        <p:nvPicPr>
          <p:cNvPr id="260" name="Google Shape;260;p37" descr="After You've Tested Your Garden Soil, Then What? | Yard and Garden"/>
          <p:cNvPicPr preferRelativeResize="0"/>
          <p:nvPr/>
        </p:nvPicPr>
        <p:blipFill rotWithShape="1">
          <a:blip r:embed="rId4">
            <a:alphaModFix/>
          </a:blip>
          <a:srcRect t="4185" r="14236" b="88176"/>
          <a:stretch/>
        </p:blipFill>
        <p:spPr>
          <a:xfrm>
            <a:off x="506350" y="1475725"/>
            <a:ext cx="3538900" cy="385511"/>
          </a:xfrm>
          <a:prstGeom prst="rect">
            <a:avLst/>
          </a:prstGeom>
          <a:noFill/>
          <a:ln w="28575" cap="flat" cmpd="sng">
            <a:solidFill>
              <a:srgbClr val="0C343D"/>
            </a:solidFill>
            <a:prstDash val="solid"/>
            <a:round/>
            <a:headEnd type="none" w="sm" len="sm"/>
            <a:tailEnd type="none" w="sm" len="sm"/>
          </a:ln>
        </p:spPr>
      </p:pic>
      <p:pic>
        <p:nvPicPr>
          <p:cNvPr id="261" name="Google Shape;261;p37" descr="After You've Tested Your Garden Soil, Then What? | Yard and Garden"/>
          <p:cNvPicPr preferRelativeResize="0"/>
          <p:nvPr/>
        </p:nvPicPr>
        <p:blipFill rotWithShape="1">
          <a:blip r:embed="rId4">
            <a:alphaModFix/>
          </a:blip>
          <a:srcRect t="67706" r="14236" b="13261"/>
          <a:stretch/>
        </p:blipFill>
        <p:spPr>
          <a:xfrm>
            <a:off x="506350" y="1823166"/>
            <a:ext cx="3538900" cy="960584"/>
          </a:xfrm>
          <a:prstGeom prst="rect">
            <a:avLst/>
          </a:prstGeom>
          <a:noFill/>
          <a:ln w="28575" cap="flat" cmpd="sng">
            <a:solidFill>
              <a:srgbClr val="0C343D"/>
            </a:solidFill>
            <a:prstDash val="solid"/>
            <a:round/>
            <a:headEnd type="none" w="sm" len="sm"/>
            <a:tailEnd type="none" w="sm" len="sm"/>
          </a:ln>
        </p:spPr>
      </p:pic>
      <p:sp>
        <p:nvSpPr>
          <p:cNvPr id="262" name="Google Shape;262;p37"/>
          <p:cNvSpPr txBox="1"/>
          <p:nvPr/>
        </p:nvSpPr>
        <p:spPr>
          <a:xfrm>
            <a:off x="240750" y="581475"/>
            <a:ext cx="4070100" cy="8511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 sz="1300">
                <a:latin typeface="Average"/>
                <a:ea typeface="Average"/>
                <a:cs typeface="Average"/>
                <a:sym typeface="Average"/>
              </a:rPr>
              <a:t>Impacts nutrients &amp; healthy plants</a:t>
            </a:r>
            <a:endParaRPr sz="1300">
              <a:latin typeface="Average"/>
              <a:ea typeface="Average"/>
              <a:cs typeface="Average"/>
              <a:sym typeface="Average"/>
            </a:endParaRPr>
          </a:p>
          <a:p>
            <a:pPr marL="0" lvl="0" indent="0" algn="l" rtl="0">
              <a:lnSpc>
                <a:spcPct val="125000"/>
              </a:lnSpc>
              <a:spcBef>
                <a:spcPts val="0"/>
              </a:spcBef>
              <a:spcAft>
                <a:spcPts val="0"/>
              </a:spcAft>
              <a:buNone/>
            </a:pPr>
            <a:r>
              <a:rPr lang="en" sz="1300">
                <a:latin typeface="Average"/>
                <a:ea typeface="Average"/>
                <a:cs typeface="Average"/>
                <a:sym typeface="Average"/>
              </a:rPr>
              <a:t>High pH (acidic) or low pH (basic) soils toxic to plants!</a:t>
            </a:r>
            <a:endParaRPr sz="1100">
              <a:latin typeface="Average"/>
              <a:ea typeface="Average"/>
              <a:cs typeface="Average"/>
              <a:sym typeface="Average"/>
            </a:endParaRPr>
          </a:p>
          <a:p>
            <a:pPr marL="0" lvl="0" indent="0" algn="l" rtl="0">
              <a:lnSpc>
                <a:spcPct val="125000"/>
              </a:lnSpc>
              <a:spcBef>
                <a:spcPts val="0"/>
              </a:spcBef>
              <a:spcAft>
                <a:spcPts val="0"/>
              </a:spcAft>
              <a:buNone/>
            </a:pPr>
            <a:r>
              <a:rPr lang="en" sz="1300">
                <a:latin typeface="Average"/>
                <a:ea typeface="Average"/>
                <a:cs typeface="Average"/>
                <a:sym typeface="Average"/>
              </a:rPr>
              <a:t>Ideal pH: 7 (neutral)</a:t>
            </a:r>
            <a:endParaRPr sz="1300" b="1">
              <a:latin typeface="Average"/>
              <a:ea typeface="Average"/>
              <a:cs typeface="Average"/>
              <a:sym typeface="Average"/>
            </a:endParaRPr>
          </a:p>
        </p:txBody>
      </p:sp>
      <p:pic>
        <p:nvPicPr>
          <p:cNvPr id="263" name="Google Shape;263;p37"/>
          <p:cNvPicPr preferRelativeResize="0"/>
          <p:nvPr/>
        </p:nvPicPr>
        <p:blipFill rotWithShape="1">
          <a:blip r:embed="rId5">
            <a:alphaModFix/>
          </a:blip>
          <a:srcRect t="49768" r="46167" b="23639"/>
          <a:stretch/>
        </p:blipFill>
        <p:spPr>
          <a:xfrm>
            <a:off x="7234611" y="3048275"/>
            <a:ext cx="1681338" cy="1906074"/>
          </a:xfrm>
          <a:prstGeom prst="rect">
            <a:avLst/>
          </a:prstGeom>
          <a:noFill/>
          <a:ln w="19050" cap="flat" cmpd="sng">
            <a:solidFill>
              <a:schemeClr val="dk2"/>
            </a:solidFill>
            <a:prstDash val="solid"/>
            <a:round/>
            <a:headEnd type="none" w="sm" len="sm"/>
            <a:tailEnd type="none" w="sm" len="sm"/>
          </a:ln>
        </p:spPr>
      </p:pic>
      <p:pic>
        <p:nvPicPr>
          <p:cNvPr id="264" name="Google Shape;264;p37"/>
          <p:cNvPicPr preferRelativeResize="0"/>
          <p:nvPr/>
        </p:nvPicPr>
        <p:blipFill rotWithShape="1">
          <a:blip r:embed="rId6">
            <a:alphaModFix/>
          </a:blip>
          <a:srcRect t="52716" b="20402"/>
          <a:stretch/>
        </p:blipFill>
        <p:spPr>
          <a:xfrm>
            <a:off x="5570686" y="3048276"/>
            <a:ext cx="1734943" cy="1906074"/>
          </a:xfrm>
          <a:prstGeom prst="rect">
            <a:avLst/>
          </a:prstGeom>
          <a:noFill/>
          <a:ln w="19050" cap="flat" cmpd="sng">
            <a:solidFill>
              <a:schemeClr val="dk2"/>
            </a:solidFill>
            <a:prstDash val="solid"/>
            <a:round/>
            <a:headEnd type="none" w="sm" len="sm"/>
            <a:tailEnd type="none" w="sm" len="sm"/>
          </a:ln>
        </p:spPr>
      </p:pic>
      <p:pic>
        <p:nvPicPr>
          <p:cNvPr id="265" name="Google Shape;265;p37"/>
          <p:cNvPicPr preferRelativeResize="0"/>
          <p:nvPr/>
        </p:nvPicPr>
        <p:blipFill rotWithShape="1">
          <a:blip r:embed="rId7">
            <a:alphaModFix/>
          </a:blip>
          <a:srcRect l="51295" t="50550" r="4715" b="15960"/>
          <a:stretch/>
        </p:blipFill>
        <p:spPr>
          <a:xfrm>
            <a:off x="3791900" y="3048277"/>
            <a:ext cx="1778784" cy="1906074"/>
          </a:xfrm>
          <a:prstGeom prst="rect">
            <a:avLst/>
          </a:prstGeom>
          <a:noFill/>
          <a:ln w="19050" cap="flat" cmpd="sng">
            <a:solidFill>
              <a:schemeClr val="dk2"/>
            </a:solidFill>
            <a:prstDash val="solid"/>
            <a:round/>
            <a:headEnd type="none" w="sm" len="sm"/>
            <a:tailEnd type="none" w="sm" len="sm"/>
          </a:ln>
        </p:spPr>
      </p:pic>
      <p:sp>
        <p:nvSpPr>
          <p:cNvPr id="266" name="Google Shape;266;p37"/>
          <p:cNvSpPr txBox="1"/>
          <p:nvPr/>
        </p:nvSpPr>
        <p:spPr>
          <a:xfrm>
            <a:off x="240750" y="3050325"/>
            <a:ext cx="1681500" cy="19020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 sz="1600" b="1">
                <a:latin typeface="Average"/>
                <a:ea typeface="Average"/>
                <a:cs typeface="Average"/>
                <a:sym typeface="Average"/>
              </a:rPr>
              <a:t>-Dip test strip in water</a:t>
            </a:r>
            <a:endParaRPr sz="1600" b="1">
              <a:latin typeface="Average"/>
              <a:ea typeface="Average"/>
              <a:cs typeface="Average"/>
              <a:sym typeface="Average"/>
            </a:endParaRPr>
          </a:p>
          <a:p>
            <a:pPr marL="0" lvl="0" indent="0" algn="l" rtl="0">
              <a:lnSpc>
                <a:spcPct val="125000"/>
              </a:lnSpc>
              <a:spcBef>
                <a:spcPts val="0"/>
              </a:spcBef>
              <a:spcAft>
                <a:spcPts val="0"/>
              </a:spcAft>
              <a:buNone/>
            </a:pPr>
            <a:r>
              <a:rPr lang="en" sz="1600" b="1">
                <a:latin typeface="Average"/>
                <a:ea typeface="Average"/>
                <a:cs typeface="Average"/>
                <a:sym typeface="Average"/>
              </a:rPr>
              <a:t>-Wait 60s</a:t>
            </a:r>
            <a:endParaRPr sz="1600" b="1">
              <a:latin typeface="Average"/>
              <a:ea typeface="Average"/>
              <a:cs typeface="Average"/>
              <a:sym typeface="Average"/>
            </a:endParaRPr>
          </a:p>
          <a:p>
            <a:pPr marL="0" marR="0" lvl="0" indent="0" algn="l" rtl="0">
              <a:lnSpc>
                <a:spcPct val="125000"/>
              </a:lnSpc>
              <a:spcBef>
                <a:spcPts val="0"/>
              </a:spcBef>
              <a:spcAft>
                <a:spcPts val="0"/>
              </a:spcAft>
              <a:buNone/>
            </a:pPr>
            <a:r>
              <a:rPr lang="en" sz="1600" b="1">
                <a:latin typeface="Average"/>
                <a:ea typeface="Average"/>
                <a:cs typeface="Average"/>
                <a:sym typeface="Average"/>
              </a:rPr>
              <a:t>-Compare the color, record</a:t>
            </a:r>
            <a:endParaRPr sz="1600" b="1">
              <a:latin typeface="Average"/>
              <a:ea typeface="Average"/>
              <a:cs typeface="Average"/>
              <a:sym typeface="Average"/>
            </a:endParaRPr>
          </a:p>
        </p:txBody>
      </p:sp>
      <p:pic>
        <p:nvPicPr>
          <p:cNvPr id="267" name="Google Shape;267;p37"/>
          <p:cNvPicPr preferRelativeResize="0"/>
          <p:nvPr/>
        </p:nvPicPr>
        <p:blipFill rotWithShape="1">
          <a:blip r:embed="rId8">
            <a:alphaModFix/>
          </a:blip>
          <a:srcRect l="16976" r="10099"/>
          <a:stretch/>
        </p:blipFill>
        <p:spPr>
          <a:xfrm>
            <a:off x="4572000" y="126975"/>
            <a:ext cx="4296724" cy="2691000"/>
          </a:xfrm>
          <a:prstGeom prst="rect">
            <a:avLst/>
          </a:prstGeom>
          <a:noFill/>
          <a:ln w="28575" cap="flat" cmpd="sng">
            <a:solidFill>
              <a:srgbClr val="0C343D"/>
            </a:solidFill>
            <a:prstDash val="solid"/>
            <a:round/>
            <a:headEnd type="none" w="sm" len="sm"/>
            <a:tailEnd type="none" w="sm" len="sm"/>
          </a:ln>
        </p:spPr>
      </p:pic>
      <p:sp>
        <p:nvSpPr>
          <p:cNvPr id="268" name="Google Shape;268;p37"/>
          <p:cNvSpPr txBox="1"/>
          <p:nvPr/>
        </p:nvSpPr>
        <p:spPr>
          <a:xfrm>
            <a:off x="4822025" y="232800"/>
            <a:ext cx="3954600" cy="501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1800">
                <a:solidFill>
                  <a:srgbClr val="FF0000"/>
                </a:solidFill>
                <a:highlight>
                  <a:srgbClr val="EFEFEF"/>
                </a:highlight>
                <a:latin typeface="Average"/>
                <a:ea typeface="Average"/>
                <a:cs typeface="Average"/>
                <a:sym typeface="Average"/>
              </a:rPr>
              <a:t>Neutral soil (pH 7)      		Acidic soil</a:t>
            </a:r>
            <a:endParaRPr sz="1800">
              <a:solidFill>
                <a:srgbClr val="FF0000"/>
              </a:solidFill>
              <a:highlight>
                <a:srgbClr val="EFEFEF"/>
              </a:highlight>
              <a:latin typeface="Average"/>
              <a:ea typeface="Average"/>
              <a:cs typeface="Average"/>
              <a:sym typeface="Average"/>
            </a:endParaRPr>
          </a:p>
          <a:p>
            <a:pPr marL="0" lvl="0" indent="0" algn="l" rtl="0">
              <a:spcBef>
                <a:spcPts val="0"/>
              </a:spcBef>
              <a:spcAft>
                <a:spcPts val="0"/>
              </a:spcAft>
              <a:buNone/>
            </a:pPr>
            <a:endParaRPr sz="1800">
              <a:solidFill>
                <a:srgbClr val="FF0000"/>
              </a:solidFill>
              <a:highlight>
                <a:srgbClr val="E0E0E0"/>
              </a:highlight>
              <a:latin typeface="Average"/>
              <a:ea typeface="Average"/>
              <a:cs typeface="Average"/>
              <a:sym typeface="Averag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6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38"/>
          <p:cNvSpPr txBox="1"/>
          <p:nvPr/>
        </p:nvSpPr>
        <p:spPr>
          <a:xfrm>
            <a:off x="211350" y="176675"/>
            <a:ext cx="3859800" cy="5631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b="0" i="0" u="none" strike="noStrike" cap="none">
                <a:solidFill>
                  <a:srgbClr val="000000"/>
                </a:solidFill>
                <a:latin typeface="Oswald"/>
                <a:ea typeface="Oswald"/>
                <a:cs typeface="Oswald"/>
                <a:sym typeface="Oswald"/>
              </a:rPr>
              <a:t>TEST 4: Soil Nitrate</a:t>
            </a:r>
            <a:endParaRPr sz="2300" b="0" i="0" u="none" strike="noStrike" cap="none">
              <a:solidFill>
                <a:srgbClr val="000000"/>
              </a:solidFill>
              <a:latin typeface="Oswald"/>
              <a:ea typeface="Oswald"/>
              <a:cs typeface="Oswald"/>
              <a:sym typeface="Oswald"/>
            </a:endParaRPr>
          </a:p>
        </p:txBody>
      </p:sp>
      <p:sp>
        <p:nvSpPr>
          <p:cNvPr id="274" name="Google Shape;274;p38"/>
          <p:cNvSpPr txBox="1"/>
          <p:nvPr/>
        </p:nvSpPr>
        <p:spPr>
          <a:xfrm>
            <a:off x="211350" y="739775"/>
            <a:ext cx="3859800" cy="9975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25000"/>
              </a:lnSpc>
              <a:spcBef>
                <a:spcPts val="0"/>
              </a:spcBef>
              <a:spcAft>
                <a:spcPts val="0"/>
              </a:spcAft>
              <a:buNone/>
            </a:pPr>
            <a:r>
              <a:rPr lang="en" sz="1500">
                <a:latin typeface="Average"/>
                <a:ea typeface="Average"/>
                <a:cs typeface="Average"/>
                <a:sym typeface="Average"/>
              </a:rPr>
              <a:t>-Plants get the nutrients they need to grow from the soil</a:t>
            </a:r>
            <a:endParaRPr sz="1500">
              <a:latin typeface="Average"/>
              <a:ea typeface="Average"/>
              <a:cs typeface="Average"/>
              <a:sym typeface="Average"/>
            </a:endParaRPr>
          </a:p>
          <a:p>
            <a:pPr marL="0" marR="0" lvl="0" indent="0" algn="l" rtl="0">
              <a:lnSpc>
                <a:spcPct val="125000"/>
              </a:lnSpc>
              <a:spcBef>
                <a:spcPts val="0"/>
              </a:spcBef>
              <a:spcAft>
                <a:spcPts val="0"/>
              </a:spcAft>
              <a:buNone/>
            </a:pPr>
            <a:r>
              <a:rPr lang="en" sz="1500">
                <a:latin typeface="Average"/>
                <a:ea typeface="Average"/>
                <a:cs typeface="Average"/>
                <a:sym typeface="Average"/>
              </a:rPr>
              <a:t>-Nitrogen is usually the limiting nutrient!</a:t>
            </a:r>
            <a:endParaRPr sz="1500">
              <a:latin typeface="Average"/>
              <a:ea typeface="Average"/>
              <a:cs typeface="Average"/>
              <a:sym typeface="Average"/>
            </a:endParaRPr>
          </a:p>
          <a:p>
            <a:pPr marL="0" marR="0" lvl="0" indent="0" algn="l" rtl="0">
              <a:lnSpc>
                <a:spcPct val="125000"/>
              </a:lnSpc>
              <a:spcBef>
                <a:spcPts val="0"/>
              </a:spcBef>
              <a:spcAft>
                <a:spcPts val="0"/>
              </a:spcAft>
              <a:buNone/>
            </a:pPr>
            <a:endParaRPr sz="1300">
              <a:latin typeface="Average"/>
              <a:ea typeface="Average"/>
              <a:cs typeface="Average"/>
              <a:sym typeface="Average"/>
            </a:endParaRPr>
          </a:p>
        </p:txBody>
      </p:sp>
      <p:pic>
        <p:nvPicPr>
          <p:cNvPr id="275" name="Google Shape;275;p38"/>
          <p:cNvPicPr preferRelativeResize="0"/>
          <p:nvPr/>
        </p:nvPicPr>
        <p:blipFill rotWithShape="1">
          <a:blip r:embed="rId3">
            <a:alphaModFix/>
          </a:blip>
          <a:srcRect l="41626" t="38100" r="39446" b="38651"/>
          <a:stretch/>
        </p:blipFill>
        <p:spPr>
          <a:xfrm>
            <a:off x="2199175" y="1792775"/>
            <a:ext cx="1871971" cy="3065750"/>
          </a:xfrm>
          <a:prstGeom prst="rect">
            <a:avLst/>
          </a:prstGeom>
          <a:noFill/>
          <a:ln w="28575" cap="flat" cmpd="sng">
            <a:solidFill>
              <a:srgbClr val="0C343D"/>
            </a:solidFill>
            <a:prstDash val="solid"/>
            <a:round/>
            <a:headEnd type="none" w="sm" len="sm"/>
            <a:tailEnd type="none" w="sm" len="sm"/>
          </a:ln>
        </p:spPr>
      </p:pic>
      <p:sp>
        <p:nvSpPr>
          <p:cNvPr id="276" name="Google Shape;276;p38"/>
          <p:cNvSpPr txBox="1"/>
          <p:nvPr/>
        </p:nvSpPr>
        <p:spPr>
          <a:xfrm>
            <a:off x="211350" y="2956525"/>
            <a:ext cx="1830900" cy="19020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125000"/>
              </a:lnSpc>
              <a:spcBef>
                <a:spcPts val="0"/>
              </a:spcBef>
              <a:spcAft>
                <a:spcPts val="0"/>
              </a:spcAft>
              <a:buNone/>
            </a:pPr>
            <a:r>
              <a:rPr lang="en" sz="1600" b="1">
                <a:latin typeface="Average"/>
                <a:ea typeface="Average"/>
                <a:cs typeface="Average"/>
                <a:sym typeface="Average"/>
              </a:rPr>
              <a:t>-Dip test strip in water</a:t>
            </a:r>
            <a:endParaRPr sz="1600" b="1">
              <a:latin typeface="Average"/>
              <a:ea typeface="Average"/>
              <a:cs typeface="Average"/>
              <a:sym typeface="Average"/>
            </a:endParaRPr>
          </a:p>
          <a:p>
            <a:pPr marL="0" lvl="0" indent="0" algn="l" rtl="0">
              <a:lnSpc>
                <a:spcPct val="125000"/>
              </a:lnSpc>
              <a:spcBef>
                <a:spcPts val="0"/>
              </a:spcBef>
              <a:spcAft>
                <a:spcPts val="0"/>
              </a:spcAft>
              <a:buNone/>
            </a:pPr>
            <a:r>
              <a:rPr lang="en" sz="1600" b="1">
                <a:latin typeface="Average"/>
                <a:ea typeface="Average"/>
                <a:cs typeface="Average"/>
                <a:sym typeface="Average"/>
              </a:rPr>
              <a:t>-Wait 30s</a:t>
            </a:r>
            <a:endParaRPr sz="1600" b="1">
              <a:latin typeface="Average"/>
              <a:ea typeface="Average"/>
              <a:cs typeface="Average"/>
              <a:sym typeface="Average"/>
            </a:endParaRPr>
          </a:p>
          <a:p>
            <a:pPr marL="0" marR="0" lvl="0" indent="0" algn="l" rtl="0">
              <a:lnSpc>
                <a:spcPct val="125000"/>
              </a:lnSpc>
              <a:spcBef>
                <a:spcPts val="0"/>
              </a:spcBef>
              <a:spcAft>
                <a:spcPts val="0"/>
              </a:spcAft>
              <a:buNone/>
            </a:pPr>
            <a:r>
              <a:rPr lang="en" sz="1600" b="1">
                <a:latin typeface="Average"/>
                <a:ea typeface="Average"/>
                <a:cs typeface="Average"/>
                <a:sym typeface="Average"/>
              </a:rPr>
              <a:t>-Compare the color, record</a:t>
            </a:r>
            <a:endParaRPr sz="1600" b="1">
              <a:latin typeface="Average"/>
              <a:ea typeface="Average"/>
              <a:cs typeface="Average"/>
              <a:sym typeface="Average"/>
            </a:endParaRPr>
          </a:p>
        </p:txBody>
      </p:sp>
      <p:pic>
        <p:nvPicPr>
          <p:cNvPr id="277" name="Google Shape;277;p38"/>
          <p:cNvPicPr preferRelativeResize="0"/>
          <p:nvPr/>
        </p:nvPicPr>
        <p:blipFill rotWithShape="1">
          <a:blip r:embed="rId4">
            <a:alphaModFix/>
          </a:blip>
          <a:srcRect l="17540" r="18720" b="14944"/>
          <a:stretch/>
        </p:blipFill>
        <p:spPr>
          <a:xfrm>
            <a:off x="4286375" y="2912200"/>
            <a:ext cx="2529852" cy="1902001"/>
          </a:xfrm>
          <a:prstGeom prst="rect">
            <a:avLst/>
          </a:prstGeom>
          <a:noFill/>
          <a:ln w="28575" cap="flat" cmpd="sng">
            <a:solidFill>
              <a:srgbClr val="0C343D"/>
            </a:solidFill>
            <a:prstDash val="solid"/>
            <a:round/>
            <a:headEnd type="none" w="sm" len="sm"/>
            <a:tailEnd type="none" w="sm" len="sm"/>
          </a:ln>
        </p:spPr>
      </p:pic>
      <p:pic>
        <p:nvPicPr>
          <p:cNvPr id="278" name="Google Shape;278;p38"/>
          <p:cNvPicPr preferRelativeResize="0"/>
          <p:nvPr/>
        </p:nvPicPr>
        <p:blipFill rotWithShape="1">
          <a:blip r:embed="rId5">
            <a:alphaModFix/>
          </a:blip>
          <a:srcRect l="5275" r="24192"/>
          <a:stretch/>
        </p:blipFill>
        <p:spPr>
          <a:xfrm>
            <a:off x="4269949" y="183688"/>
            <a:ext cx="2562713" cy="2543423"/>
          </a:xfrm>
          <a:prstGeom prst="rect">
            <a:avLst/>
          </a:prstGeom>
          <a:noFill/>
          <a:ln w="28575" cap="flat" cmpd="sng">
            <a:solidFill>
              <a:srgbClr val="0C343D"/>
            </a:solidFill>
            <a:prstDash val="solid"/>
            <a:round/>
            <a:headEnd type="none" w="sm" len="sm"/>
            <a:tailEnd type="none" w="sm" len="sm"/>
          </a:ln>
        </p:spPr>
      </p:pic>
      <p:pic>
        <p:nvPicPr>
          <p:cNvPr id="279" name="Google Shape;279;p38"/>
          <p:cNvPicPr preferRelativeResize="0"/>
          <p:nvPr/>
        </p:nvPicPr>
        <p:blipFill>
          <a:blip r:embed="rId6">
            <a:alphaModFix/>
          </a:blip>
          <a:stretch>
            <a:fillRect/>
          </a:stretch>
        </p:blipFill>
        <p:spPr>
          <a:xfrm>
            <a:off x="7031454" y="176675"/>
            <a:ext cx="1960322" cy="4681849"/>
          </a:xfrm>
          <a:prstGeom prst="rect">
            <a:avLst/>
          </a:prstGeom>
          <a:noFill/>
          <a:ln w="28575" cap="flat" cmpd="sng">
            <a:solidFill>
              <a:srgbClr val="0C343D"/>
            </a:solidFill>
            <a:prstDash val="solid"/>
            <a:round/>
            <a:headEnd type="none" w="sm" len="sm"/>
            <a:tailEnd type="none" w="sm" len="sm"/>
          </a:ln>
        </p:spPr>
      </p:pic>
      <p:sp>
        <p:nvSpPr>
          <p:cNvPr id="280" name="Google Shape;280;p38"/>
          <p:cNvSpPr/>
          <p:nvPr/>
        </p:nvSpPr>
        <p:spPr>
          <a:xfrm>
            <a:off x="5662550" y="243850"/>
            <a:ext cx="1233600" cy="24231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sp>
        <p:nvSpPr>
          <p:cNvPr id="281" name="Google Shape;281;p38"/>
          <p:cNvSpPr/>
          <p:nvPr/>
        </p:nvSpPr>
        <p:spPr>
          <a:xfrm>
            <a:off x="5580950" y="3111175"/>
            <a:ext cx="1315200" cy="15927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sp>
        <p:nvSpPr>
          <p:cNvPr id="282" name="Google Shape;282;p38"/>
          <p:cNvSpPr txBox="1"/>
          <p:nvPr/>
        </p:nvSpPr>
        <p:spPr>
          <a:xfrm>
            <a:off x="211350" y="1792775"/>
            <a:ext cx="1830900" cy="9975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25000"/>
              </a:lnSpc>
              <a:spcBef>
                <a:spcPts val="0"/>
              </a:spcBef>
              <a:spcAft>
                <a:spcPts val="0"/>
              </a:spcAft>
              <a:buNone/>
            </a:pPr>
            <a:r>
              <a:rPr lang="en" b="1">
                <a:latin typeface="Average"/>
                <a:ea typeface="Average"/>
                <a:cs typeface="Average"/>
                <a:sym typeface="Average"/>
              </a:rPr>
              <a:t>Adding N: </a:t>
            </a:r>
            <a:r>
              <a:rPr lang="en">
                <a:latin typeface="Average"/>
                <a:ea typeface="Average"/>
                <a:cs typeface="Average"/>
                <a:sym typeface="Average"/>
              </a:rPr>
              <a:t>Fertilizer,compost, legumes</a:t>
            </a:r>
            <a:endParaRPr>
              <a:latin typeface="Average"/>
              <a:ea typeface="Average"/>
              <a:cs typeface="Average"/>
              <a:sym typeface="Average"/>
            </a:endParaRPr>
          </a:p>
          <a:p>
            <a:pPr marL="0" marR="0" lvl="0" indent="0" algn="l" rtl="0">
              <a:lnSpc>
                <a:spcPct val="125000"/>
              </a:lnSpc>
              <a:spcBef>
                <a:spcPts val="0"/>
              </a:spcBef>
              <a:spcAft>
                <a:spcPts val="0"/>
              </a:spcAft>
              <a:buNone/>
            </a:pPr>
            <a:endParaRPr sz="1300">
              <a:latin typeface="Average"/>
              <a:ea typeface="Average"/>
              <a:cs typeface="Average"/>
              <a:sym typeface="Average"/>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8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7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86"/>
        <p:cNvGrpSpPr/>
        <p:nvPr/>
      </p:nvGrpSpPr>
      <p:grpSpPr>
        <a:xfrm>
          <a:off x="0" y="0"/>
          <a:ext cx="0" cy="0"/>
          <a:chOff x="0" y="0"/>
          <a:chExt cx="0" cy="0"/>
        </a:xfrm>
      </p:grpSpPr>
      <p:sp>
        <p:nvSpPr>
          <p:cNvPr id="287" name="Google Shape;287;p39"/>
          <p:cNvSpPr txBox="1"/>
          <p:nvPr/>
        </p:nvSpPr>
        <p:spPr>
          <a:xfrm>
            <a:off x="8771662" y="4147712"/>
            <a:ext cx="1466700" cy="38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2500">
              <a:solidFill>
                <a:srgbClr val="181818"/>
              </a:solidFill>
              <a:latin typeface="Caveat"/>
              <a:ea typeface="Caveat"/>
              <a:cs typeface="Caveat"/>
              <a:sym typeface="Caveat"/>
            </a:endParaRPr>
          </a:p>
        </p:txBody>
      </p:sp>
      <p:sp>
        <p:nvSpPr>
          <p:cNvPr id="288" name="Google Shape;288;p39"/>
          <p:cNvSpPr txBox="1"/>
          <p:nvPr/>
        </p:nvSpPr>
        <p:spPr>
          <a:xfrm>
            <a:off x="1476888" y="2372586"/>
            <a:ext cx="1595700" cy="6354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2500">
              <a:solidFill>
                <a:srgbClr val="181818"/>
              </a:solidFill>
              <a:latin typeface="Caveat Medium"/>
              <a:ea typeface="Caveat Medium"/>
              <a:cs typeface="Caveat Medium"/>
              <a:sym typeface="Caveat Medium"/>
            </a:endParaRPr>
          </a:p>
        </p:txBody>
      </p:sp>
      <p:sp>
        <p:nvSpPr>
          <p:cNvPr id="289" name="Google Shape;289;p39"/>
          <p:cNvSpPr txBox="1"/>
          <p:nvPr/>
        </p:nvSpPr>
        <p:spPr>
          <a:xfrm>
            <a:off x="8839952" y="1185851"/>
            <a:ext cx="1261500" cy="7386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endParaRPr sz="2500">
              <a:solidFill>
                <a:srgbClr val="181818"/>
              </a:solidFill>
              <a:latin typeface="Caveat"/>
              <a:ea typeface="Caveat"/>
              <a:cs typeface="Caveat"/>
              <a:sym typeface="Caveat"/>
            </a:endParaRPr>
          </a:p>
        </p:txBody>
      </p:sp>
      <p:sp>
        <p:nvSpPr>
          <p:cNvPr id="290" name="Google Shape;290;p39"/>
          <p:cNvSpPr txBox="1"/>
          <p:nvPr/>
        </p:nvSpPr>
        <p:spPr>
          <a:xfrm>
            <a:off x="5116612" y="3279648"/>
            <a:ext cx="433200" cy="381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aseline="-25000">
              <a:solidFill>
                <a:srgbClr val="FF0000"/>
              </a:solidFill>
              <a:latin typeface="Average"/>
              <a:ea typeface="Average"/>
              <a:cs typeface="Average"/>
              <a:sym typeface="Average"/>
            </a:endParaRPr>
          </a:p>
        </p:txBody>
      </p:sp>
      <p:pic>
        <p:nvPicPr>
          <p:cNvPr id="291" name="Google Shape;291;p39"/>
          <p:cNvPicPr preferRelativeResize="0"/>
          <p:nvPr/>
        </p:nvPicPr>
        <p:blipFill rotWithShape="1">
          <a:blip r:embed="rId3">
            <a:alphaModFix/>
          </a:blip>
          <a:srcRect l="2572" r="2487" b="5033"/>
          <a:stretch/>
        </p:blipFill>
        <p:spPr>
          <a:xfrm>
            <a:off x="4182525" y="177050"/>
            <a:ext cx="4711700" cy="4712451"/>
          </a:xfrm>
          <a:prstGeom prst="rect">
            <a:avLst/>
          </a:prstGeom>
          <a:noFill/>
          <a:ln w="28575" cap="flat" cmpd="sng">
            <a:solidFill>
              <a:srgbClr val="0C343D"/>
            </a:solidFill>
            <a:prstDash val="solid"/>
            <a:round/>
            <a:headEnd type="none" w="sm" len="sm"/>
            <a:tailEnd type="none" w="sm" len="sm"/>
          </a:ln>
        </p:spPr>
      </p:pic>
      <p:sp>
        <p:nvSpPr>
          <p:cNvPr id="292" name="Google Shape;292;p39"/>
          <p:cNvSpPr/>
          <p:nvPr/>
        </p:nvSpPr>
        <p:spPr>
          <a:xfrm>
            <a:off x="273475" y="380350"/>
            <a:ext cx="3639600" cy="15441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r>
              <a:rPr lang="en" sz="2000">
                <a:latin typeface="Average"/>
                <a:ea typeface="Average"/>
                <a:cs typeface="Average"/>
                <a:sym typeface="Average"/>
              </a:rPr>
              <a:t>Do your measurements support your prediction of which soil was “healthy” and which was “unhealthy”? Why or why not?</a:t>
            </a:r>
            <a:endParaRPr sz="2000">
              <a:solidFill>
                <a:srgbClr val="181818"/>
              </a:solidFill>
              <a:latin typeface="Average"/>
              <a:ea typeface="Average"/>
              <a:cs typeface="Average"/>
              <a:sym typeface="Average"/>
            </a:endParaRPr>
          </a:p>
        </p:txBody>
      </p:sp>
      <p:sp>
        <p:nvSpPr>
          <p:cNvPr id="293" name="Google Shape;293;p39"/>
          <p:cNvSpPr/>
          <p:nvPr/>
        </p:nvSpPr>
        <p:spPr>
          <a:xfrm>
            <a:off x="245425" y="2372575"/>
            <a:ext cx="3695700" cy="22206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accent3"/>
              </a:buClr>
              <a:buSzPts val="1800"/>
              <a:buFont typeface="Average"/>
              <a:buNone/>
            </a:pPr>
            <a:r>
              <a:rPr lang="en" sz="2000">
                <a:solidFill>
                  <a:srgbClr val="181818"/>
                </a:solidFill>
                <a:latin typeface="Average"/>
                <a:ea typeface="Average"/>
                <a:cs typeface="Average"/>
                <a:sym typeface="Average"/>
              </a:rPr>
              <a:t>How might the soil properties you measured help an ecosystem resist climate &amp; weather threats? </a:t>
            </a:r>
            <a:endParaRPr sz="2000">
              <a:solidFill>
                <a:srgbClr val="181818"/>
              </a:solidFill>
              <a:latin typeface="Average"/>
              <a:ea typeface="Average"/>
              <a:cs typeface="Average"/>
              <a:sym typeface="Average"/>
            </a:endParaRPr>
          </a:p>
          <a:p>
            <a:pPr marL="457200" lvl="0" indent="-342900" algn="l" rtl="0">
              <a:lnSpc>
                <a:spcPct val="115000"/>
              </a:lnSpc>
              <a:spcBef>
                <a:spcPts val="0"/>
              </a:spcBef>
              <a:spcAft>
                <a:spcPts val="0"/>
              </a:spcAft>
              <a:buSzPts val="1800"/>
              <a:buFont typeface="Average"/>
              <a:buChar char="●"/>
            </a:pPr>
            <a:r>
              <a:rPr lang="en" sz="1800">
                <a:latin typeface="Average"/>
                <a:ea typeface="Average"/>
                <a:cs typeface="Average"/>
                <a:sym typeface="Average"/>
              </a:rPr>
              <a:t>Drought &amp; floods</a:t>
            </a:r>
            <a:endParaRPr sz="1800">
              <a:latin typeface="Average"/>
              <a:ea typeface="Average"/>
              <a:cs typeface="Average"/>
              <a:sym typeface="Average"/>
            </a:endParaRPr>
          </a:p>
          <a:p>
            <a:pPr marL="457200" lvl="0" indent="-342900" algn="l" rtl="0">
              <a:lnSpc>
                <a:spcPct val="115000"/>
              </a:lnSpc>
              <a:spcBef>
                <a:spcPts val="0"/>
              </a:spcBef>
              <a:spcAft>
                <a:spcPts val="0"/>
              </a:spcAft>
              <a:buSzPts val="1800"/>
              <a:buFont typeface="Average"/>
              <a:buChar char="●"/>
            </a:pPr>
            <a:r>
              <a:rPr lang="en" sz="1800">
                <a:latin typeface="Average"/>
                <a:ea typeface="Average"/>
                <a:cs typeface="Average"/>
                <a:sym typeface="Average"/>
              </a:rPr>
              <a:t>Heat &amp; disease</a:t>
            </a:r>
            <a:endParaRPr sz="1800">
              <a:latin typeface="Average"/>
              <a:ea typeface="Average"/>
              <a:cs typeface="Average"/>
              <a:sym typeface="Average"/>
            </a:endParaRPr>
          </a:p>
          <a:p>
            <a:pPr marL="457200" lvl="0" indent="-342900" algn="l" rtl="0">
              <a:lnSpc>
                <a:spcPct val="115000"/>
              </a:lnSpc>
              <a:spcBef>
                <a:spcPts val="0"/>
              </a:spcBef>
              <a:spcAft>
                <a:spcPts val="0"/>
              </a:spcAft>
              <a:buSzPts val="1800"/>
              <a:buFont typeface="Average"/>
              <a:buChar char="●"/>
            </a:pPr>
            <a:r>
              <a:rPr lang="en" sz="1800">
                <a:latin typeface="Average"/>
                <a:ea typeface="Average"/>
                <a:cs typeface="Average"/>
                <a:sym typeface="Average"/>
              </a:rPr>
              <a:t>Hail &amp; wind</a:t>
            </a:r>
            <a:endParaRPr sz="2300">
              <a:solidFill>
                <a:srgbClr val="181818"/>
              </a:solidFill>
              <a:latin typeface="Average"/>
              <a:ea typeface="Average"/>
              <a:cs typeface="Average"/>
              <a:sym typeface="Average"/>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0"/>
          <p:cNvPicPr preferRelativeResize="0"/>
          <p:nvPr/>
        </p:nvPicPr>
        <p:blipFill rotWithShape="1">
          <a:blip r:embed="rId3">
            <a:alphaModFix/>
          </a:blip>
          <a:srcRect l="9152" t="9182" r="21929" b="37523"/>
          <a:stretch/>
        </p:blipFill>
        <p:spPr>
          <a:xfrm>
            <a:off x="5160122" y="800338"/>
            <a:ext cx="3618114" cy="1859150"/>
          </a:xfrm>
          <a:prstGeom prst="rect">
            <a:avLst/>
          </a:prstGeom>
          <a:noFill/>
          <a:ln w="28575" cap="flat" cmpd="sng">
            <a:solidFill>
              <a:srgbClr val="0C343D"/>
            </a:solidFill>
            <a:prstDash val="solid"/>
            <a:round/>
            <a:headEnd type="none" w="sm" len="sm"/>
            <a:tailEnd type="none" w="sm" len="sm"/>
          </a:ln>
        </p:spPr>
      </p:pic>
      <p:pic>
        <p:nvPicPr>
          <p:cNvPr id="299" name="Google Shape;299;p40"/>
          <p:cNvPicPr preferRelativeResize="0"/>
          <p:nvPr/>
        </p:nvPicPr>
        <p:blipFill>
          <a:blip r:embed="rId4">
            <a:alphaModFix/>
          </a:blip>
          <a:stretch>
            <a:fillRect/>
          </a:stretch>
        </p:blipFill>
        <p:spPr>
          <a:xfrm>
            <a:off x="0" y="16100"/>
            <a:ext cx="4822825" cy="4822825"/>
          </a:xfrm>
          <a:prstGeom prst="rect">
            <a:avLst/>
          </a:prstGeom>
          <a:noFill/>
          <a:ln w="28575" cap="flat" cmpd="sng">
            <a:solidFill>
              <a:srgbClr val="0C343D"/>
            </a:solidFill>
            <a:prstDash val="solid"/>
            <a:round/>
            <a:headEnd type="none" w="sm" len="sm"/>
            <a:tailEnd type="none" w="sm" len="sm"/>
          </a:ln>
        </p:spPr>
      </p:pic>
      <p:sp>
        <p:nvSpPr>
          <p:cNvPr id="300" name="Google Shape;300;p40"/>
          <p:cNvSpPr txBox="1"/>
          <p:nvPr/>
        </p:nvSpPr>
        <p:spPr>
          <a:xfrm>
            <a:off x="5160125" y="2698350"/>
            <a:ext cx="3618000" cy="17199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None/>
            </a:pPr>
            <a:r>
              <a:rPr lang="en" sz="1800"/>
              <a:t>You can use this </a:t>
            </a:r>
            <a:endParaRPr sz="1800"/>
          </a:p>
          <a:p>
            <a:pPr marL="0" marR="0" lvl="0" indent="0" algn="l" rtl="0">
              <a:lnSpc>
                <a:spcPct val="100000"/>
              </a:lnSpc>
              <a:spcBef>
                <a:spcPts val="0"/>
              </a:spcBef>
              <a:spcAft>
                <a:spcPts val="0"/>
              </a:spcAft>
              <a:buNone/>
            </a:pPr>
            <a:r>
              <a:rPr lang="en" sz="1800"/>
              <a:t>workshop! Slides </a:t>
            </a:r>
            <a:endParaRPr sz="1800"/>
          </a:p>
          <a:p>
            <a:pPr marL="0" marR="0" lvl="0" indent="0" algn="l" rtl="0">
              <a:lnSpc>
                <a:spcPct val="100000"/>
              </a:lnSpc>
              <a:spcBef>
                <a:spcPts val="0"/>
              </a:spcBef>
              <a:spcAft>
                <a:spcPts val="0"/>
              </a:spcAft>
              <a:buNone/>
            </a:pPr>
            <a:r>
              <a:rPr lang="en" sz="1800"/>
              <a:t>&amp; info here:</a:t>
            </a:r>
            <a:endParaRPr/>
          </a:p>
        </p:txBody>
      </p:sp>
      <p:sp>
        <p:nvSpPr>
          <p:cNvPr id="301" name="Google Shape;301;p40"/>
          <p:cNvSpPr txBox="1"/>
          <p:nvPr/>
        </p:nvSpPr>
        <p:spPr>
          <a:xfrm>
            <a:off x="5160125" y="103125"/>
            <a:ext cx="3618000" cy="5631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a:latin typeface="Oswald"/>
                <a:ea typeface="Oswald"/>
                <a:cs typeface="Oswald"/>
                <a:sym typeface="Oswald"/>
              </a:rPr>
              <a:t>More Resources:</a:t>
            </a:r>
            <a:endParaRPr sz="2300" b="0" i="0" u="none" strike="noStrike" cap="none">
              <a:solidFill>
                <a:srgbClr val="000000"/>
              </a:solidFill>
              <a:latin typeface="Oswald"/>
              <a:ea typeface="Oswald"/>
              <a:cs typeface="Oswald"/>
              <a:sym typeface="Oswald"/>
            </a:endParaRPr>
          </a:p>
        </p:txBody>
      </p:sp>
      <p:pic>
        <p:nvPicPr>
          <p:cNvPr id="302" name="Google Shape;302;p40"/>
          <p:cNvPicPr preferRelativeResize="0"/>
          <p:nvPr/>
        </p:nvPicPr>
        <p:blipFill>
          <a:blip r:embed="rId5">
            <a:alphaModFix/>
          </a:blip>
          <a:stretch>
            <a:fillRect/>
          </a:stretch>
        </p:blipFill>
        <p:spPr>
          <a:xfrm>
            <a:off x="7105750" y="2766363"/>
            <a:ext cx="1583875" cy="1583875"/>
          </a:xfrm>
          <a:prstGeom prst="rect">
            <a:avLst/>
          </a:prstGeom>
          <a:noFill/>
          <a:ln>
            <a:noFill/>
          </a:ln>
        </p:spPr>
      </p:pic>
      <p:grpSp>
        <p:nvGrpSpPr>
          <p:cNvPr id="303" name="Google Shape;303;p40"/>
          <p:cNvGrpSpPr/>
          <p:nvPr/>
        </p:nvGrpSpPr>
        <p:grpSpPr>
          <a:xfrm>
            <a:off x="-19050" y="4538625"/>
            <a:ext cx="9144000" cy="614400"/>
            <a:chOff x="0" y="2048750"/>
            <a:chExt cx="9144000" cy="614400"/>
          </a:xfrm>
        </p:grpSpPr>
        <p:sp>
          <p:nvSpPr>
            <p:cNvPr id="304" name="Google Shape;304;p40"/>
            <p:cNvSpPr/>
            <p:nvPr/>
          </p:nvSpPr>
          <p:spPr>
            <a:xfrm>
              <a:off x="0" y="2048750"/>
              <a:ext cx="9144000" cy="614400"/>
            </a:xfrm>
            <a:prstGeom prst="rect">
              <a:avLst/>
            </a:prstGeom>
            <a:solidFill>
              <a:schemeClr val="dk1"/>
            </a:solidFill>
            <a:ln w="9525" cap="flat" cmpd="sng">
              <a:solidFill>
                <a:srgbClr val="00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sp>
          <p:nvSpPr>
            <p:cNvPr id="305" name="Google Shape;305;p40"/>
            <p:cNvSpPr txBox="1"/>
            <p:nvPr/>
          </p:nvSpPr>
          <p:spPr>
            <a:xfrm>
              <a:off x="7093800" y="2058050"/>
              <a:ext cx="2050200" cy="5958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r" rtl="0">
                <a:spcBef>
                  <a:spcPts val="0"/>
                </a:spcBef>
                <a:spcAft>
                  <a:spcPts val="0"/>
                </a:spcAft>
                <a:buNone/>
              </a:pPr>
              <a:r>
                <a:rPr lang="en" sz="1300">
                  <a:solidFill>
                    <a:srgbClr val="181818"/>
                  </a:solidFill>
                  <a:latin typeface="Times New Roman"/>
                  <a:ea typeface="Times New Roman"/>
                  <a:cs typeface="Times New Roman"/>
                  <a:sym typeface="Times New Roman"/>
                </a:rPr>
                <a:t>Created by Hannah Rodgers</a:t>
              </a:r>
              <a:endParaRPr sz="1300">
                <a:solidFill>
                  <a:srgbClr val="181818"/>
                </a:solidFill>
                <a:latin typeface="Times New Roman"/>
                <a:ea typeface="Times New Roman"/>
                <a:cs typeface="Times New Roman"/>
                <a:sym typeface="Times New Roman"/>
              </a:endParaRPr>
            </a:p>
            <a:p>
              <a:pPr marL="0" lvl="0" indent="0" algn="r" rtl="0">
                <a:spcBef>
                  <a:spcPts val="0"/>
                </a:spcBef>
                <a:spcAft>
                  <a:spcPts val="0"/>
                </a:spcAft>
                <a:buNone/>
              </a:pPr>
              <a:r>
                <a:rPr lang="en" sz="1300">
                  <a:solidFill>
                    <a:srgbClr val="181818"/>
                  </a:solidFill>
                  <a:latin typeface="Times New Roman"/>
                  <a:ea typeface="Times New Roman"/>
                  <a:cs typeface="Times New Roman"/>
                  <a:sym typeface="Times New Roman"/>
                </a:rPr>
                <a:t>Fall 2025</a:t>
              </a:r>
              <a:endParaRPr sz="1300">
                <a:solidFill>
                  <a:srgbClr val="181818"/>
                </a:solidFill>
                <a:latin typeface="Times New Roman"/>
                <a:ea typeface="Times New Roman"/>
                <a:cs typeface="Times New Roman"/>
                <a:sym typeface="Times New Roman"/>
              </a:endParaRPr>
            </a:p>
          </p:txBody>
        </p:sp>
        <p:pic>
          <p:nvPicPr>
            <p:cNvPr id="306" name="Google Shape;306;p40"/>
            <p:cNvPicPr preferRelativeResize="0"/>
            <p:nvPr/>
          </p:nvPicPr>
          <p:blipFill rotWithShape="1">
            <a:blip r:embed="rId6">
              <a:alphaModFix/>
            </a:blip>
            <a:srcRect l="6219" t="13775" r="3109" b="24481"/>
            <a:stretch/>
          </p:blipFill>
          <p:spPr>
            <a:xfrm>
              <a:off x="282850" y="2064488"/>
              <a:ext cx="1354575" cy="582925"/>
            </a:xfrm>
            <a:prstGeom prst="rect">
              <a:avLst/>
            </a:prstGeom>
            <a:noFill/>
            <a:ln>
              <a:noFill/>
            </a:ln>
          </p:spPr>
        </p:pic>
        <p:pic>
          <p:nvPicPr>
            <p:cNvPr id="307" name="Google Shape;307;p40"/>
            <p:cNvPicPr preferRelativeResize="0"/>
            <p:nvPr/>
          </p:nvPicPr>
          <p:blipFill>
            <a:blip r:embed="rId7">
              <a:alphaModFix/>
            </a:blip>
            <a:stretch>
              <a:fillRect/>
            </a:stretch>
          </p:blipFill>
          <p:spPr>
            <a:xfrm>
              <a:off x="4766925" y="2111375"/>
              <a:ext cx="1756780" cy="460375"/>
            </a:xfrm>
            <a:prstGeom prst="rect">
              <a:avLst/>
            </a:prstGeom>
            <a:noFill/>
            <a:ln>
              <a:noFill/>
            </a:ln>
          </p:spPr>
        </p:pic>
        <p:pic>
          <p:nvPicPr>
            <p:cNvPr id="308" name="Google Shape;308;p40"/>
            <p:cNvPicPr preferRelativeResize="0"/>
            <p:nvPr/>
          </p:nvPicPr>
          <p:blipFill>
            <a:blip r:embed="rId8">
              <a:alphaModFix/>
            </a:blip>
            <a:stretch>
              <a:fillRect/>
            </a:stretch>
          </p:blipFill>
          <p:spPr>
            <a:xfrm>
              <a:off x="2031349" y="2093352"/>
              <a:ext cx="2540655" cy="562900"/>
            </a:xfrm>
            <a:prstGeom prst="rect">
              <a:avLst/>
            </a:prstGeom>
            <a:noFill/>
            <a:ln>
              <a:noFill/>
            </a:ln>
          </p:spPr>
        </p:pic>
      </p:gr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Google Shape;313;p41"/>
          <p:cNvPicPr preferRelativeResize="0"/>
          <p:nvPr/>
        </p:nvPicPr>
        <p:blipFill rotWithShape="1">
          <a:blip r:embed="rId3">
            <a:alphaModFix/>
          </a:blip>
          <a:srcRect l="66862" t="35173" b="6096"/>
          <a:stretch/>
        </p:blipFill>
        <p:spPr>
          <a:xfrm>
            <a:off x="7141575" y="171375"/>
            <a:ext cx="1748650" cy="4800749"/>
          </a:xfrm>
          <a:prstGeom prst="rect">
            <a:avLst/>
          </a:prstGeom>
          <a:noFill/>
          <a:ln w="28575" cap="flat" cmpd="sng">
            <a:solidFill>
              <a:srgbClr val="0C343D"/>
            </a:solidFill>
            <a:prstDash val="solid"/>
            <a:round/>
            <a:headEnd type="none" w="sm" len="sm"/>
            <a:tailEnd type="none" w="sm" len="sm"/>
          </a:ln>
        </p:spPr>
      </p:pic>
      <p:pic>
        <p:nvPicPr>
          <p:cNvPr id="314" name="Google Shape;314;p41"/>
          <p:cNvPicPr preferRelativeResize="0"/>
          <p:nvPr/>
        </p:nvPicPr>
        <p:blipFill rotWithShape="1">
          <a:blip r:embed="rId3">
            <a:alphaModFix/>
          </a:blip>
          <a:srcRect t="35175" r="68122" b="6392"/>
          <a:stretch/>
        </p:blipFill>
        <p:spPr>
          <a:xfrm>
            <a:off x="5450850" y="167500"/>
            <a:ext cx="1690725" cy="4800749"/>
          </a:xfrm>
          <a:prstGeom prst="rect">
            <a:avLst/>
          </a:prstGeom>
          <a:noFill/>
          <a:ln w="28575" cap="flat" cmpd="sng">
            <a:solidFill>
              <a:srgbClr val="0C343D"/>
            </a:solidFill>
            <a:prstDash val="solid"/>
            <a:round/>
            <a:headEnd type="none" w="sm" len="sm"/>
            <a:tailEnd type="none" w="sm" len="sm"/>
          </a:ln>
        </p:spPr>
      </p:pic>
      <p:sp>
        <p:nvSpPr>
          <p:cNvPr id="315" name="Google Shape;315;p41"/>
          <p:cNvSpPr txBox="1"/>
          <p:nvPr/>
        </p:nvSpPr>
        <p:spPr>
          <a:xfrm>
            <a:off x="259500" y="167500"/>
            <a:ext cx="5082000" cy="8460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en" sz="2300">
                <a:latin typeface="Oswald"/>
                <a:ea typeface="Oswald"/>
                <a:cs typeface="Oswald"/>
                <a:sym typeface="Oswald"/>
              </a:rPr>
              <a:t>OPTIONAL EXTRA SLIDE: </a:t>
            </a:r>
            <a:endParaRPr sz="2300">
              <a:latin typeface="Oswald"/>
              <a:ea typeface="Oswald"/>
              <a:cs typeface="Oswald"/>
              <a:sym typeface="Oswald"/>
            </a:endParaRPr>
          </a:p>
          <a:p>
            <a:pPr marL="0" lvl="0" indent="0" algn="l" rtl="0">
              <a:spcBef>
                <a:spcPts val="0"/>
              </a:spcBef>
              <a:spcAft>
                <a:spcPts val="0"/>
              </a:spcAft>
              <a:buNone/>
            </a:pPr>
            <a:r>
              <a:rPr lang="en" sz="2300">
                <a:latin typeface="Oswald"/>
                <a:ea typeface="Oswald"/>
                <a:cs typeface="Oswald"/>
                <a:sym typeface="Oswald"/>
              </a:rPr>
              <a:t>Slake Test: Resisting Erosion</a:t>
            </a:r>
            <a:endParaRPr sz="2300">
              <a:latin typeface="Oswald"/>
              <a:ea typeface="Oswald"/>
              <a:cs typeface="Oswald"/>
              <a:sym typeface="Oswald"/>
            </a:endParaRPr>
          </a:p>
          <a:p>
            <a:pPr marL="0" marR="0" lvl="0" indent="0" algn="ctr" rtl="0">
              <a:lnSpc>
                <a:spcPct val="115000"/>
              </a:lnSpc>
              <a:spcBef>
                <a:spcPts val="0"/>
              </a:spcBef>
              <a:spcAft>
                <a:spcPts val="0"/>
              </a:spcAft>
              <a:buClr>
                <a:srgbClr val="000000"/>
              </a:buClr>
              <a:buSzPts val="2500"/>
              <a:buFont typeface="Arial"/>
              <a:buNone/>
            </a:pPr>
            <a:endParaRPr sz="2300">
              <a:latin typeface="Oswald"/>
              <a:ea typeface="Oswald"/>
              <a:cs typeface="Oswald"/>
              <a:sym typeface="Oswald"/>
            </a:endParaRPr>
          </a:p>
        </p:txBody>
      </p:sp>
      <p:pic>
        <p:nvPicPr>
          <p:cNvPr id="316" name="Google Shape;316;p41" descr="A soil stability test, or slake test, is one of the easiest and most revealing ways to evaluate important indicators of soil health. The longer soil takes to break down in the water, the more stable it is. This video demonstrates how stable soil aggregates resist erosion from wind and water. Stable soils also improve water infiltration and holding properties." title="Slake Test Demonstrates Soil Stability">
            <a:hlinkClick r:id="rId4"/>
          </p:cNvPr>
          <p:cNvPicPr preferRelativeResize="0"/>
          <p:nvPr/>
        </p:nvPicPr>
        <p:blipFill>
          <a:blip r:embed="rId5">
            <a:alphaModFix/>
          </a:blip>
          <a:stretch>
            <a:fillRect/>
          </a:stretch>
        </p:blipFill>
        <p:spPr>
          <a:xfrm>
            <a:off x="259500" y="1216800"/>
            <a:ext cx="5082000" cy="2858625"/>
          </a:xfrm>
          <a:prstGeom prst="rect">
            <a:avLst/>
          </a:prstGeom>
          <a:noFill/>
          <a:ln w="28575" cap="flat" cmpd="sng">
            <a:solidFill>
              <a:srgbClr val="0C343D"/>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6"/>
                                        </p:tgtEl>
                                        <p:attrNameLst>
                                          <p:attrName>style.visibility</p:attrName>
                                        </p:attrNameLst>
                                      </p:cBhvr>
                                      <p:to>
                                        <p:strVal val="visible"/>
                                      </p:to>
                                    </p:set>
                                    <p:animEffect transition="in" filter="fade">
                                      <p:cBhvr>
                                        <p:cTn id="7" dur="1000"/>
                                        <p:tgtEl>
                                          <p:spTgt spid="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26"/>
          <p:cNvPicPr preferRelativeResize="0"/>
          <p:nvPr/>
        </p:nvPicPr>
        <p:blipFill rotWithShape="1">
          <a:blip r:embed="rId3">
            <a:alphaModFix/>
          </a:blip>
          <a:srcRect t="5800" b="5365"/>
          <a:stretch/>
        </p:blipFill>
        <p:spPr>
          <a:xfrm>
            <a:off x="3887400" y="5150"/>
            <a:ext cx="5327442" cy="5138350"/>
          </a:xfrm>
          <a:prstGeom prst="rect">
            <a:avLst/>
          </a:prstGeom>
          <a:noFill/>
          <a:ln w="28575" cap="flat" cmpd="sng">
            <a:solidFill>
              <a:srgbClr val="0C343D"/>
            </a:solidFill>
            <a:prstDash val="solid"/>
            <a:round/>
            <a:headEnd type="none" w="sm" len="sm"/>
            <a:tailEnd type="none" w="sm" len="sm"/>
          </a:ln>
        </p:spPr>
      </p:pic>
      <p:sp>
        <p:nvSpPr>
          <p:cNvPr id="118" name="Google Shape;118;p26"/>
          <p:cNvSpPr txBox="1"/>
          <p:nvPr/>
        </p:nvSpPr>
        <p:spPr>
          <a:xfrm>
            <a:off x="0" y="5150"/>
            <a:ext cx="3887400" cy="5143500"/>
          </a:xfrm>
          <a:prstGeom prst="rect">
            <a:avLst/>
          </a:prstGeom>
          <a:noFill/>
          <a:ln>
            <a:noFill/>
          </a:ln>
        </p:spPr>
        <p:txBody>
          <a:bodyPr spcFirstLastPara="1" wrap="square" lIns="365750" tIns="365750" rIns="91425" bIns="365750" anchor="t" anchorCtr="0">
            <a:noAutofit/>
          </a:bodyPr>
          <a:lstStyle/>
          <a:p>
            <a:pPr marL="0" marR="0" lvl="0" indent="457200" algn="l" rtl="0">
              <a:lnSpc>
                <a:spcPct val="115000"/>
              </a:lnSpc>
              <a:spcBef>
                <a:spcPts val="0"/>
              </a:spcBef>
              <a:spcAft>
                <a:spcPts val="0"/>
              </a:spcAft>
              <a:buClr>
                <a:schemeClr val="accent3"/>
              </a:buClr>
              <a:buSzPts val="1800"/>
              <a:buFont typeface="Average"/>
              <a:buNone/>
            </a:pPr>
            <a:endParaRPr sz="1700" b="0" i="0" u="none" strike="noStrike" cap="none">
              <a:solidFill>
                <a:srgbClr val="181818"/>
              </a:solidFill>
              <a:latin typeface="Average"/>
              <a:ea typeface="Average"/>
              <a:cs typeface="Average"/>
              <a:sym typeface="Average"/>
            </a:endParaRPr>
          </a:p>
          <a:p>
            <a:pPr marL="0" marR="0" lvl="0" indent="0" algn="l" rtl="0">
              <a:lnSpc>
                <a:spcPct val="115000"/>
              </a:lnSpc>
              <a:spcBef>
                <a:spcPts val="0"/>
              </a:spcBef>
              <a:spcAft>
                <a:spcPts val="0"/>
              </a:spcAft>
              <a:buClr>
                <a:schemeClr val="accent3"/>
              </a:buClr>
              <a:buSzPts val="1800"/>
              <a:buFont typeface="Average"/>
              <a:buNone/>
            </a:pPr>
            <a:endParaRPr sz="2300">
              <a:solidFill>
                <a:srgbClr val="181818"/>
              </a:solidFill>
              <a:latin typeface="Average"/>
              <a:ea typeface="Average"/>
              <a:cs typeface="Average"/>
              <a:sym typeface="Average"/>
            </a:endParaRPr>
          </a:p>
          <a:p>
            <a:pPr marL="0" marR="0" lvl="0" indent="0" algn="l" rtl="0">
              <a:lnSpc>
                <a:spcPct val="115000"/>
              </a:lnSpc>
              <a:spcBef>
                <a:spcPts val="2200"/>
              </a:spcBef>
              <a:spcAft>
                <a:spcPts val="1200"/>
              </a:spcAft>
              <a:buClr>
                <a:schemeClr val="accent3"/>
              </a:buClr>
              <a:buSzPts val="1800"/>
              <a:buFont typeface="Average"/>
              <a:buNone/>
            </a:pPr>
            <a:endParaRPr sz="1800" b="0" i="0" u="none" strike="noStrike" cap="none">
              <a:solidFill>
                <a:srgbClr val="000000"/>
              </a:solidFill>
              <a:latin typeface="Average"/>
              <a:ea typeface="Average"/>
              <a:cs typeface="Average"/>
              <a:sym typeface="Average"/>
            </a:endParaRPr>
          </a:p>
        </p:txBody>
      </p:sp>
      <p:sp>
        <p:nvSpPr>
          <p:cNvPr id="119" name="Google Shape;119;p26"/>
          <p:cNvSpPr/>
          <p:nvPr/>
        </p:nvSpPr>
        <p:spPr>
          <a:xfrm>
            <a:off x="195200" y="163950"/>
            <a:ext cx="3356100" cy="24078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accent3"/>
              </a:buClr>
              <a:buSzPts val="1800"/>
              <a:buFont typeface="Average"/>
              <a:buNone/>
            </a:pPr>
            <a:r>
              <a:rPr lang="en" sz="2300" dirty="0">
                <a:solidFill>
                  <a:srgbClr val="181818"/>
                </a:solidFill>
                <a:latin typeface="Average"/>
                <a:ea typeface="Average"/>
                <a:cs typeface="Average"/>
                <a:sym typeface="Average"/>
              </a:rPr>
              <a:t>What we eat, other than what comes out of the oceans, is all derived from the soil. </a:t>
            </a:r>
            <a:r>
              <a:rPr lang="en" sz="2200" dirty="0">
                <a:solidFill>
                  <a:srgbClr val="181818"/>
                </a:solidFill>
                <a:latin typeface="Average"/>
                <a:ea typeface="Average"/>
                <a:cs typeface="Average"/>
                <a:sym typeface="Average"/>
              </a:rPr>
              <a:t>Soil</a:t>
            </a:r>
            <a:r>
              <a:rPr lang="en" sz="2300" dirty="0">
                <a:solidFill>
                  <a:srgbClr val="181818"/>
                </a:solidFill>
                <a:latin typeface="Average"/>
                <a:ea typeface="Average"/>
                <a:cs typeface="Average"/>
                <a:sym typeface="Average"/>
              </a:rPr>
              <a:t> security is equal to food security.</a:t>
            </a:r>
            <a:endParaRPr sz="1500" dirty="0"/>
          </a:p>
          <a:p>
            <a:pPr marL="0" lvl="0" indent="457200" algn="l" rtl="0">
              <a:lnSpc>
                <a:spcPct val="115000"/>
              </a:lnSpc>
              <a:spcBef>
                <a:spcPts val="0"/>
              </a:spcBef>
              <a:spcAft>
                <a:spcPts val="0"/>
              </a:spcAft>
              <a:buClr>
                <a:schemeClr val="accent3"/>
              </a:buClr>
              <a:buSzPts val="1800"/>
              <a:buFont typeface="Average"/>
              <a:buNone/>
            </a:pPr>
            <a:r>
              <a:rPr lang="en" sz="1500" dirty="0">
                <a:solidFill>
                  <a:srgbClr val="181818"/>
                </a:solidFill>
                <a:latin typeface="Average"/>
                <a:ea typeface="Average"/>
                <a:cs typeface="Average"/>
                <a:sym typeface="Average"/>
              </a:rPr>
              <a:t>– Jerry Hatfield, </a:t>
            </a:r>
            <a:r>
              <a:rPr lang="en" sz="1500" i="1" dirty="0">
                <a:solidFill>
                  <a:srgbClr val="181818"/>
                </a:solidFill>
                <a:latin typeface="Average"/>
                <a:ea typeface="Average"/>
                <a:cs typeface="Average"/>
                <a:sym typeface="Average"/>
              </a:rPr>
              <a:t>Living Soil</a:t>
            </a:r>
            <a:r>
              <a:rPr lang="en" sz="1500" dirty="0">
                <a:solidFill>
                  <a:srgbClr val="181818"/>
                </a:solidFill>
                <a:latin typeface="Average"/>
                <a:ea typeface="Average"/>
                <a:cs typeface="Average"/>
                <a:sym typeface="Average"/>
              </a:rPr>
              <a:t> Film</a:t>
            </a:r>
            <a:endParaRPr dirty="0">
              <a:latin typeface="Average"/>
              <a:ea typeface="Average"/>
              <a:cs typeface="Average"/>
              <a:sym typeface="Average"/>
            </a:endParaRPr>
          </a:p>
        </p:txBody>
      </p:sp>
      <p:sp>
        <p:nvSpPr>
          <p:cNvPr id="120" name="Google Shape;120;p26"/>
          <p:cNvSpPr/>
          <p:nvPr/>
        </p:nvSpPr>
        <p:spPr>
          <a:xfrm>
            <a:off x="236600" y="2918325"/>
            <a:ext cx="3314700" cy="20040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accent3"/>
              </a:buClr>
              <a:buSzPts val="1800"/>
              <a:buFont typeface="Average"/>
              <a:buNone/>
            </a:pPr>
            <a:r>
              <a:rPr lang="en" sz="2300">
                <a:solidFill>
                  <a:srgbClr val="181818"/>
                </a:solidFill>
                <a:latin typeface="Average"/>
                <a:ea typeface="Average"/>
                <a:cs typeface="Average"/>
                <a:sym typeface="Average"/>
              </a:rPr>
              <a:t>There can be no life without soil and no soil without life; they have evolved together.</a:t>
            </a:r>
            <a:endParaRPr sz="1500"/>
          </a:p>
          <a:p>
            <a:pPr marL="0" lvl="0" indent="457200" algn="l" rtl="0">
              <a:lnSpc>
                <a:spcPct val="115000"/>
              </a:lnSpc>
              <a:spcBef>
                <a:spcPts val="0"/>
              </a:spcBef>
              <a:spcAft>
                <a:spcPts val="0"/>
              </a:spcAft>
              <a:buClr>
                <a:schemeClr val="accent3"/>
              </a:buClr>
              <a:buSzPts val="1800"/>
              <a:buFont typeface="Average"/>
              <a:buNone/>
            </a:pPr>
            <a:r>
              <a:rPr lang="en" sz="1500">
                <a:solidFill>
                  <a:srgbClr val="181818"/>
                </a:solidFill>
                <a:latin typeface="Average"/>
                <a:ea typeface="Average"/>
                <a:cs typeface="Average"/>
                <a:sym typeface="Average"/>
              </a:rPr>
              <a:t>- Dr. Charles E Kellogg</a:t>
            </a:r>
            <a:endParaRPr sz="15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pic>
        <p:nvPicPr>
          <p:cNvPr id="125" name="Google Shape;125;p27"/>
          <p:cNvPicPr preferRelativeResize="0"/>
          <p:nvPr/>
        </p:nvPicPr>
        <p:blipFill>
          <a:blip r:embed="rId3">
            <a:alphaModFix/>
          </a:blip>
          <a:stretch>
            <a:fillRect/>
          </a:stretch>
        </p:blipFill>
        <p:spPr>
          <a:xfrm>
            <a:off x="4000500" y="0"/>
            <a:ext cx="5143501" cy="5143501"/>
          </a:xfrm>
          <a:prstGeom prst="rect">
            <a:avLst/>
          </a:prstGeom>
          <a:noFill/>
          <a:ln w="28575" cap="flat" cmpd="sng">
            <a:solidFill>
              <a:srgbClr val="0C343D"/>
            </a:solidFill>
            <a:prstDash val="solid"/>
            <a:round/>
            <a:headEnd type="none" w="sm" len="sm"/>
            <a:tailEnd type="none" w="sm" len="sm"/>
          </a:ln>
        </p:spPr>
      </p:pic>
      <p:sp>
        <p:nvSpPr>
          <p:cNvPr id="126" name="Google Shape;126;p27"/>
          <p:cNvSpPr/>
          <p:nvPr/>
        </p:nvSpPr>
        <p:spPr>
          <a:xfrm>
            <a:off x="195200" y="785713"/>
            <a:ext cx="3356100" cy="12402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accent3"/>
              </a:buClr>
              <a:buSzPts val="1800"/>
              <a:buFont typeface="Average"/>
              <a:buNone/>
            </a:pPr>
            <a:r>
              <a:rPr lang="en" sz="2300">
                <a:solidFill>
                  <a:srgbClr val="181818"/>
                </a:solidFill>
                <a:latin typeface="Average"/>
                <a:ea typeface="Average"/>
                <a:cs typeface="Average"/>
                <a:sym typeface="Average"/>
              </a:rPr>
              <a:t>How can you tell if a soil is healthy?</a:t>
            </a:r>
            <a:endParaRPr>
              <a:latin typeface="Average"/>
              <a:ea typeface="Average"/>
              <a:cs typeface="Average"/>
              <a:sym typeface="Average"/>
            </a:endParaRPr>
          </a:p>
        </p:txBody>
      </p:sp>
      <p:sp>
        <p:nvSpPr>
          <p:cNvPr id="127" name="Google Shape;127;p27"/>
          <p:cNvSpPr/>
          <p:nvPr/>
        </p:nvSpPr>
        <p:spPr>
          <a:xfrm>
            <a:off x="195200" y="2803825"/>
            <a:ext cx="3356100" cy="12402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ctr" anchorCtr="0">
            <a:noAutofit/>
          </a:bodyPr>
          <a:lstStyle/>
          <a:p>
            <a:pPr marL="0" lvl="0" indent="0" algn="l" rtl="0">
              <a:lnSpc>
                <a:spcPct val="115000"/>
              </a:lnSpc>
              <a:spcBef>
                <a:spcPts val="0"/>
              </a:spcBef>
              <a:spcAft>
                <a:spcPts val="0"/>
              </a:spcAft>
              <a:buClr>
                <a:schemeClr val="accent3"/>
              </a:buClr>
              <a:buSzPts val="1800"/>
              <a:buFont typeface="Average"/>
              <a:buNone/>
            </a:pPr>
            <a:r>
              <a:rPr lang="en" sz="2300">
                <a:solidFill>
                  <a:srgbClr val="181818"/>
                </a:solidFill>
                <a:latin typeface="Average"/>
                <a:ea typeface="Average"/>
                <a:cs typeface="Average"/>
                <a:sym typeface="Average"/>
              </a:rPr>
              <a:t>How does soil affect plants &amp; animals?</a:t>
            </a:r>
            <a:endParaRPr>
              <a:latin typeface="Average"/>
              <a:ea typeface="Average"/>
              <a:cs typeface="Average"/>
              <a:sym typeface="Average"/>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E2EDE3"/>
        </a:solidFill>
        <a:effectLst/>
      </p:bgPr>
    </p:bg>
    <p:spTree>
      <p:nvGrpSpPr>
        <p:cNvPr id="1" name="Shape 131"/>
        <p:cNvGrpSpPr/>
        <p:nvPr/>
      </p:nvGrpSpPr>
      <p:grpSpPr>
        <a:xfrm>
          <a:off x="0" y="0"/>
          <a:ext cx="0" cy="0"/>
          <a:chOff x="0" y="0"/>
          <a:chExt cx="0" cy="0"/>
        </a:xfrm>
      </p:grpSpPr>
      <p:sp>
        <p:nvSpPr>
          <p:cNvPr id="132" name="Google Shape;132;p28"/>
          <p:cNvSpPr txBox="1"/>
          <p:nvPr/>
        </p:nvSpPr>
        <p:spPr>
          <a:xfrm>
            <a:off x="0" y="0"/>
            <a:ext cx="2000100" cy="1909800"/>
          </a:xfrm>
          <a:prstGeom prst="rect">
            <a:avLst/>
          </a:prstGeom>
          <a:solidFill>
            <a:srgbClr val="D49A89"/>
          </a:solidFill>
          <a:ln w="28575" cap="flat" cmpd="sng">
            <a:solidFill>
              <a:srgbClr val="B7BDB9"/>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2500"/>
              <a:buFont typeface="Arial"/>
              <a:buNone/>
            </a:pPr>
            <a:r>
              <a:rPr lang="en" sz="2900" b="1" i="0" u="none" strike="noStrike" cap="none">
                <a:solidFill>
                  <a:srgbClr val="000000"/>
                </a:solidFill>
                <a:latin typeface="Amatic SC"/>
                <a:ea typeface="Amatic SC"/>
                <a:cs typeface="Amatic SC"/>
                <a:sym typeface="Amatic SC"/>
              </a:rPr>
              <a:t>Soil is the Foundation of a Healthy Ecosystem!</a:t>
            </a:r>
            <a:endParaRPr sz="2900" b="1" i="0" u="none" strike="noStrike" cap="none">
              <a:solidFill>
                <a:srgbClr val="000000"/>
              </a:solidFill>
              <a:latin typeface="Amatic SC"/>
              <a:ea typeface="Amatic SC"/>
              <a:cs typeface="Amatic SC"/>
              <a:sym typeface="Amatic SC"/>
            </a:endParaRPr>
          </a:p>
          <a:p>
            <a:pPr marL="0" marR="0" lvl="0" indent="0" algn="ctr" rtl="0">
              <a:lnSpc>
                <a:spcPct val="115000"/>
              </a:lnSpc>
              <a:spcBef>
                <a:spcPts val="0"/>
              </a:spcBef>
              <a:spcAft>
                <a:spcPts val="0"/>
              </a:spcAft>
              <a:buClr>
                <a:srgbClr val="000000"/>
              </a:buClr>
              <a:buSzPts val="2500"/>
              <a:buFont typeface="Arial"/>
              <a:buNone/>
            </a:pPr>
            <a:endParaRPr sz="2700" b="0" i="0" u="none" strike="noStrike" cap="none">
              <a:solidFill>
                <a:srgbClr val="000000"/>
              </a:solidFill>
              <a:latin typeface="Oswald"/>
              <a:ea typeface="Oswald"/>
              <a:cs typeface="Oswald"/>
              <a:sym typeface="Oswald"/>
            </a:endParaRPr>
          </a:p>
        </p:txBody>
      </p:sp>
      <p:pic>
        <p:nvPicPr>
          <p:cNvPr id="133" name="Google Shape;133;p28"/>
          <p:cNvPicPr preferRelativeResize="0"/>
          <p:nvPr/>
        </p:nvPicPr>
        <p:blipFill>
          <a:blip r:embed="rId3">
            <a:alphaModFix/>
          </a:blip>
          <a:stretch>
            <a:fillRect/>
          </a:stretch>
        </p:blipFill>
        <p:spPr>
          <a:xfrm>
            <a:off x="2002900" y="13"/>
            <a:ext cx="5143475" cy="5143475"/>
          </a:xfrm>
          <a:prstGeom prst="rect">
            <a:avLst/>
          </a:prstGeom>
          <a:noFill/>
          <a:ln>
            <a:noFill/>
          </a:ln>
        </p:spPr>
      </p:pic>
      <p:pic>
        <p:nvPicPr>
          <p:cNvPr id="134" name="Google Shape;134;p28"/>
          <p:cNvPicPr preferRelativeResize="0"/>
          <p:nvPr/>
        </p:nvPicPr>
        <p:blipFill rotWithShape="1">
          <a:blip r:embed="rId4">
            <a:alphaModFix/>
          </a:blip>
          <a:srcRect l="8672" t="12821" r="62265" b="44355"/>
          <a:stretch/>
        </p:blipFill>
        <p:spPr>
          <a:xfrm>
            <a:off x="5670725" y="1352550"/>
            <a:ext cx="1473000" cy="2170500"/>
          </a:xfrm>
          <a:prstGeom prst="roundRect">
            <a:avLst>
              <a:gd name="adj" fmla="val 16667"/>
            </a:avLst>
          </a:prstGeom>
          <a:noFill/>
          <a:ln>
            <a:noFill/>
          </a:ln>
        </p:spPr>
      </p:pic>
      <p:sp>
        <p:nvSpPr>
          <p:cNvPr id="135" name="Google Shape;135;p28"/>
          <p:cNvSpPr txBox="1"/>
          <p:nvPr/>
        </p:nvSpPr>
        <p:spPr>
          <a:xfrm>
            <a:off x="7305675" y="4571925"/>
            <a:ext cx="1838400" cy="55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500">
                <a:solidFill>
                  <a:srgbClr val="181818"/>
                </a:solidFill>
                <a:latin typeface="Caveat"/>
                <a:ea typeface="Caveat"/>
                <a:cs typeface="Caveat"/>
                <a:sym typeface="Caveat"/>
              </a:rPr>
              <a:t>Water Storage</a:t>
            </a:r>
            <a:endParaRPr sz="2500">
              <a:solidFill>
                <a:srgbClr val="181818"/>
              </a:solidFill>
              <a:latin typeface="Caveat"/>
              <a:ea typeface="Caveat"/>
              <a:cs typeface="Caveat"/>
              <a:sym typeface="Caveat"/>
            </a:endParaRPr>
          </a:p>
        </p:txBody>
      </p:sp>
      <p:sp>
        <p:nvSpPr>
          <p:cNvPr id="136" name="Google Shape;136;p28"/>
          <p:cNvSpPr txBox="1"/>
          <p:nvPr/>
        </p:nvSpPr>
        <p:spPr>
          <a:xfrm>
            <a:off x="0" y="0"/>
            <a:ext cx="2000100" cy="1909800"/>
          </a:xfrm>
          <a:prstGeom prst="rect">
            <a:avLst/>
          </a:prstGeom>
          <a:solidFill>
            <a:srgbClr val="D49A89"/>
          </a:solidFill>
          <a:ln w="28575" cap="flat" cmpd="sng">
            <a:solidFill>
              <a:srgbClr val="B7BDB9"/>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3100" b="1">
                <a:latin typeface="Amatic SC"/>
                <a:ea typeface="Amatic SC"/>
                <a:cs typeface="Amatic SC"/>
                <a:sym typeface="Amatic SC"/>
              </a:rPr>
              <a:t>Five Functions of a Healthy Soil:</a:t>
            </a:r>
            <a:endParaRPr sz="2800" b="1" i="0" u="none" strike="noStrike" cap="none">
              <a:solidFill>
                <a:srgbClr val="000000"/>
              </a:solidFill>
              <a:latin typeface="Oswald"/>
              <a:ea typeface="Oswald"/>
              <a:cs typeface="Oswald"/>
              <a:sym typeface="Oswald"/>
            </a:endParaRPr>
          </a:p>
        </p:txBody>
      </p:sp>
      <p:cxnSp>
        <p:nvCxnSpPr>
          <p:cNvPr id="137" name="Google Shape;137;p28"/>
          <p:cNvCxnSpPr>
            <a:stCxn id="135" idx="1"/>
            <a:endCxn id="138" idx="6"/>
          </p:cNvCxnSpPr>
          <p:nvPr/>
        </p:nvCxnSpPr>
        <p:spPr>
          <a:xfrm rot="10800000">
            <a:off x="6829575" y="4662375"/>
            <a:ext cx="476100" cy="185700"/>
          </a:xfrm>
          <a:prstGeom prst="straightConnector1">
            <a:avLst/>
          </a:prstGeom>
          <a:noFill/>
          <a:ln w="38100" cap="flat" cmpd="sng">
            <a:solidFill>
              <a:srgbClr val="FF0000"/>
            </a:solidFill>
            <a:prstDash val="solid"/>
            <a:round/>
            <a:headEnd type="none" w="med" len="med"/>
            <a:tailEnd type="triangle" w="med" len="med"/>
          </a:ln>
        </p:spPr>
      </p:cxnSp>
      <p:sp>
        <p:nvSpPr>
          <p:cNvPr id="138" name="Google Shape;138;p28"/>
          <p:cNvSpPr/>
          <p:nvPr/>
        </p:nvSpPr>
        <p:spPr>
          <a:xfrm>
            <a:off x="5481675" y="4324350"/>
            <a:ext cx="1347900" cy="6762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sp>
        <p:nvSpPr>
          <p:cNvPr id="139" name="Google Shape;139;p28"/>
          <p:cNvSpPr txBox="1"/>
          <p:nvPr/>
        </p:nvSpPr>
        <p:spPr>
          <a:xfrm>
            <a:off x="0" y="1937475"/>
            <a:ext cx="2000100" cy="9201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a:solidFill>
                  <a:srgbClr val="181818"/>
                </a:solidFill>
                <a:latin typeface="Caveat Medium"/>
                <a:ea typeface="Caveat Medium"/>
                <a:cs typeface="Caveat Medium"/>
                <a:sym typeface="Caveat Medium"/>
              </a:rPr>
              <a:t>Habitat &amp; Biodiversity</a:t>
            </a:r>
            <a:endParaRPr sz="2500">
              <a:solidFill>
                <a:srgbClr val="181818"/>
              </a:solidFill>
              <a:latin typeface="Caveat Medium"/>
              <a:ea typeface="Caveat Medium"/>
              <a:cs typeface="Caveat Medium"/>
              <a:sym typeface="Caveat Medium"/>
            </a:endParaRPr>
          </a:p>
        </p:txBody>
      </p:sp>
      <p:cxnSp>
        <p:nvCxnSpPr>
          <p:cNvPr id="140" name="Google Shape;140;p28"/>
          <p:cNvCxnSpPr>
            <a:endCxn id="141" idx="3"/>
          </p:cNvCxnSpPr>
          <p:nvPr/>
        </p:nvCxnSpPr>
        <p:spPr>
          <a:xfrm rot="10800000" flipH="1">
            <a:off x="1628655" y="2108156"/>
            <a:ext cx="1473900" cy="273000"/>
          </a:xfrm>
          <a:prstGeom prst="straightConnector1">
            <a:avLst/>
          </a:prstGeom>
          <a:noFill/>
          <a:ln w="38100" cap="flat" cmpd="sng">
            <a:solidFill>
              <a:srgbClr val="FF0000"/>
            </a:solidFill>
            <a:prstDash val="solid"/>
            <a:round/>
            <a:headEnd type="none" w="med" len="med"/>
            <a:tailEnd type="triangle" w="med" len="med"/>
          </a:ln>
        </p:spPr>
      </p:cxnSp>
      <p:sp>
        <p:nvSpPr>
          <p:cNvPr id="141" name="Google Shape;141;p28"/>
          <p:cNvSpPr/>
          <p:nvPr/>
        </p:nvSpPr>
        <p:spPr>
          <a:xfrm>
            <a:off x="2819400" y="516450"/>
            <a:ext cx="1933500" cy="18648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sp>
        <p:nvSpPr>
          <p:cNvPr id="142" name="Google Shape;142;p28"/>
          <p:cNvSpPr txBox="1"/>
          <p:nvPr/>
        </p:nvSpPr>
        <p:spPr>
          <a:xfrm>
            <a:off x="7391275" y="282750"/>
            <a:ext cx="1581300" cy="106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a:solidFill>
                  <a:srgbClr val="181818"/>
                </a:solidFill>
                <a:latin typeface="Caveat"/>
                <a:ea typeface="Caveat"/>
                <a:cs typeface="Caveat"/>
                <a:sym typeface="Caveat"/>
              </a:rPr>
              <a:t>Air &amp; Water Filtration</a:t>
            </a:r>
            <a:endParaRPr sz="2500">
              <a:solidFill>
                <a:srgbClr val="181818"/>
              </a:solidFill>
              <a:latin typeface="Caveat"/>
              <a:ea typeface="Caveat"/>
              <a:cs typeface="Caveat"/>
              <a:sym typeface="Caveat"/>
            </a:endParaRPr>
          </a:p>
        </p:txBody>
      </p:sp>
      <p:cxnSp>
        <p:nvCxnSpPr>
          <p:cNvPr id="143" name="Google Shape;143;p28"/>
          <p:cNvCxnSpPr/>
          <p:nvPr/>
        </p:nvCxnSpPr>
        <p:spPr>
          <a:xfrm flipH="1">
            <a:off x="6876925" y="1101900"/>
            <a:ext cx="897000" cy="807900"/>
          </a:xfrm>
          <a:prstGeom prst="straightConnector1">
            <a:avLst/>
          </a:prstGeom>
          <a:noFill/>
          <a:ln w="38100" cap="flat" cmpd="sng">
            <a:solidFill>
              <a:srgbClr val="FF0000"/>
            </a:solidFill>
            <a:prstDash val="solid"/>
            <a:round/>
            <a:headEnd type="none" w="med" len="med"/>
            <a:tailEnd type="triangle" w="med" len="med"/>
          </a:ln>
        </p:spPr>
      </p:cxnSp>
      <p:sp>
        <p:nvSpPr>
          <p:cNvPr id="144" name="Google Shape;144;p28"/>
          <p:cNvSpPr/>
          <p:nvPr/>
        </p:nvSpPr>
        <p:spPr>
          <a:xfrm>
            <a:off x="5724525" y="1790625"/>
            <a:ext cx="1433700" cy="11145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sp>
        <p:nvSpPr>
          <p:cNvPr id="145" name="Google Shape;145;p28"/>
          <p:cNvSpPr txBox="1"/>
          <p:nvPr/>
        </p:nvSpPr>
        <p:spPr>
          <a:xfrm>
            <a:off x="-27750" y="4114800"/>
            <a:ext cx="2055600" cy="6762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sz="2500">
                <a:solidFill>
                  <a:srgbClr val="181818"/>
                </a:solidFill>
                <a:latin typeface="Caveat Medium"/>
                <a:ea typeface="Caveat Medium"/>
                <a:cs typeface="Caveat Medium"/>
                <a:sym typeface="Caveat Medium"/>
              </a:rPr>
              <a:t>Nutrient Cycling</a:t>
            </a:r>
            <a:endParaRPr sz="2500">
              <a:solidFill>
                <a:srgbClr val="181818"/>
              </a:solidFill>
              <a:latin typeface="Caveat Medium"/>
              <a:ea typeface="Caveat Medium"/>
              <a:cs typeface="Caveat Medium"/>
              <a:sym typeface="Caveat Medium"/>
            </a:endParaRPr>
          </a:p>
        </p:txBody>
      </p:sp>
      <p:sp>
        <p:nvSpPr>
          <p:cNvPr id="146" name="Google Shape;146;p28"/>
          <p:cNvSpPr txBox="1"/>
          <p:nvPr/>
        </p:nvSpPr>
        <p:spPr>
          <a:xfrm>
            <a:off x="7149175" y="3371850"/>
            <a:ext cx="2065500" cy="10698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None/>
            </a:pPr>
            <a:r>
              <a:rPr lang="en" sz="2500">
                <a:solidFill>
                  <a:srgbClr val="181818"/>
                </a:solidFill>
                <a:latin typeface="Caveat Medium"/>
                <a:ea typeface="Caveat Medium"/>
                <a:cs typeface="Caveat Medium"/>
                <a:sym typeface="Caveat Medium"/>
              </a:rPr>
              <a:t>Stability &amp; Resisting Erosion</a:t>
            </a:r>
            <a:endParaRPr sz="2500">
              <a:solidFill>
                <a:srgbClr val="181818"/>
              </a:solidFill>
              <a:latin typeface="Caveat Medium"/>
              <a:ea typeface="Caveat Medium"/>
              <a:cs typeface="Caveat Medium"/>
              <a:sym typeface="Caveat Medium"/>
            </a:endParaRPr>
          </a:p>
        </p:txBody>
      </p:sp>
      <p:sp>
        <p:nvSpPr>
          <p:cNvPr id="147" name="Google Shape;147;p28"/>
          <p:cNvSpPr/>
          <p:nvPr/>
        </p:nvSpPr>
        <p:spPr>
          <a:xfrm>
            <a:off x="3805263" y="2571750"/>
            <a:ext cx="1676400" cy="11145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sp>
        <p:nvSpPr>
          <p:cNvPr id="148" name="Google Shape;148;p28"/>
          <p:cNvSpPr/>
          <p:nvPr/>
        </p:nvSpPr>
        <p:spPr>
          <a:xfrm>
            <a:off x="2078363" y="3157725"/>
            <a:ext cx="1676400" cy="1114500"/>
          </a:xfrm>
          <a:prstGeom prst="ellipse">
            <a:avLst/>
          </a:prstGeom>
          <a:noFill/>
          <a:ln w="38100" cap="flat" cmpd="sng">
            <a:solidFill>
              <a:srgbClr val="FF0000"/>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Average"/>
              <a:ea typeface="Average"/>
              <a:cs typeface="Average"/>
              <a:sym typeface="Average"/>
            </a:endParaRPr>
          </a:p>
        </p:txBody>
      </p:sp>
      <p:cxnSp>
        <p:nvCxnSpPr>
          <p:cNvPr id="149" name="Google Shape;149;p28"/>
          <p:cNvCxnSpPr>
            <a:endCxn id="148" idx="2"/>
          </p:cNvCxnSpPr>
          <p:nvPr/>
        </p:nvCxnSpPr>
        <p:spPr>
          <a:xfrm rot="10800000" flipH="1">
            <a:off x="1714463" y="3714975"/>
            <a:ext cx="363900" cy="628500"/>
          </a:xfrm>
          <a:prstGeom prst="straightConnector1">
            <a:avLst/>
          </a:prstGeom>
          <a:noFill/>
          <a:ln w="38100" cap="flat" cmpd="sng">
            <a:solidFill>
              <a:srgbClr val="FF0000"/>
            </a:solidFill>
            <a:prstDash val="solid"/>
            <a:round/>
            <a:headEnd type="none" w="med" len="med"/>
            <a:tailEnd type="triangle" w="med" len="med"/>
          </a:ln>
        </p:spPr>
      </p:cxnSp>
      <p:sp>
        <p:nvSpPr>
          <p:cNvPr id="150" name="Google Shape;150;p28"/>
          <p:cNvSpPr txBox="1"/>
          <p:nvPr/>
        </p:nvSpPr>
        <p:spPr>
          <a:xfrm>
            <a:off x="2724150" y="3314850"/>
            <a:ext cx="543000" cy="552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sz="1800" baseline="-25000">
              <a:solidFill>
                <a:srgbClr val="FF0000"/>
              </a:solidFill>
              <a:latin typeface="Average"/>
              <a:ea typeface="Average"/>
              <a:cs typeface="Average"/>
              <a:sym typeface="Average"/>
            </a:endParaRPr>
          </a:p>
        </p:txBody>
      </p:sp>
      <p:sp>
        <p:nvSpPr>
          <p:cNvPr id="151" name="Google Shape;151;p28"/>
          <p:cNvSpPr/>
          <p:nvPr/>
        </p:nvSpPr>
        <p:spPr>
          <a:xfrm>
            <a:off x="2493600" y="3314850"/>
            <a:ext cx="543000" cy="552300"/>
          </a:xfrm>
          <a:prstGeom prst="ellipse">
            <a:avLst/>
          </a:prstGeom>
          <a:solidFill>
            <a:schemeClr val="lt2"/>
          </a:solidFill>
          <a:ln w="9525" cap="flat" cmpd="sng">
            <a:solidFill>
              <a:schemeClr val="dk2"/>
            </a:solidFill>
            <a:prstDash val="solid"/>
            <a:round/>
            <a:headEnd type="none" w="sm" len="sm"/>
            <a:tailEnd type="none" w="sm" len="sm"/>
          </a:ln>
        </p:spPr>
        <p:txBody>
          <a:bodyPr spcFirstLastPara="1" wrap="square" lIns="0" tIns="0" rIns="0" bIns="0" anchor="ctr" anchorCtr="0">
            <a:noAutofit/>
          </a:bodyPr>
          <a:lstStyle/>
          <a:p>
            <a:pPr marL="0" lvl="0" indent="0" algn="l" rtl="0">
              <a:spcBef>
                <a:spcPts val="0"/>
              </a:spcBef>
              <a:spcAft>
                <a:spcPts val="0"/>
              </a:spcAft>
              <a:buNone/>
            </a:pPr>
            <a:r>
              <a:rPr lang="en" sz="1500">
                <a:latin typeface="Average"/>
                <a:ea typeface="Average"/>
                <a:cs typeface="Average"/>
                <a:sym typeface="Average"/>
              </a:rPr>
              <a:t>NO</a:t>
            </a:r>
            <a:r>
              <a:rPr lang="en" sz="1500" baseline="-25000">
                <a:latin typeface="Average"/>
                <a:ea typeface="Average"/>
                <a:cs typeface="Average"/>
                <a:sym typeface="Average"/>
              </a:rPr>
              <a:t>3</a:t>
            </a:r>
            <a:endParaRPr sz="1100">
              <a:latin typeface="Average"/>
              <a:ea typeface="Average"/>
              <a:cs typeface="Average"/>
              <a:sym typeface="Average"/>
            </a:endParaRPr>
          </a:p>
        </p:txBody>
      </p:sp>
      <p:cxnSp>
        <p:nvCxnSpPr>
          <p:cNvPr id="152" name="Google Shape;152;p28"/>
          <p:cNvCxnSpPr>
            <a:stCxn id="146" idx="1"/>
            <a:endCxn id="147" idx="5"/>
          </p:cNvCxnSpPr>
          <p:nvPr/>
        </p:nvCxnSpPr>
        <p:spPr>
          <a:xfrm rot="10800000">
            <a:off x="5236075" y="3523050"/>
            <a:ext cx="1913100" cy="383700"/>
          </a:xfrm>
          <a:prstGeom prst="straightConnector1">
            <a:avLst/>
          </a:prstGeom>
          <a:noFill/>
          <a:ln w="38100" cap="flat" cmpd="sng">
            <a:solidFill>
              <a:srgbClr val="FF0000"/>
            </a:solidFill>
            <a:prstDash val="solid"/>
            <a:round/>
            <a:headEnd type="none" w="med" len="med"/>
            <a:tailEnd type="triangl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4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3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43"/>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44"/>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4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3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0"/>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E2EDE3"/>
        </a:solidFill>
        <a:effectLst/>
      </p:bgPr>
    </p:bg>
    <p:spTree>
      <p:nvGrpSpPr>
        <p:cNvPr id="1" name="Shape 156"/>
        <p:cNvGrpSpPr/>
        <p:nvPr/>
      </p:nvGrpSpPr>
      <p:grpSpPr>
        <a:xfrm>
          <a:off x="0" y="0"/>
          <a:ext cx="0" cy="0"/>
          <a:chOff x="0" y="0"/>
          <a:chExt cx="0" cy="0"/>
        </a:xfrm>
      </p:grpSpPr>
      <p:sp>
        <p:nvSpPr>
          <p:cNvPr id="157" name="Google Shape;157;p29"/>
          <p:cNvSpPr txBox="1"/>
          <p:nvPr/>
        </p:nvSpPr>
        <p:spPr>
          <a:xfrm>
            <a:off x="0" y="-21725"/>
            <a:ext cx="3036000" cy="1086000"/>
          </a:xfrm>
          <a:prstGeom prst="rect">
            <a:avLst/>
          </a:prstGeom>
          <a:solidFill>
            <a:srgbClr val="D49A89"/>
          </a:solidFill>
          <a:ln w="28575" cap="flat" cmpd="sng">
            <a:solidFill>
              <a:srgbClr val="B7BDB9"/>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3100" b="1">
                <a:latin typeface="Amatic SC"/>
                <a:ea typeface="Amatic SC"/>
                <a:cs typeface="Amatic SC"/>
                <a:sym typeface="Amatic SC"/>
              </a:rPr>
              <a:t>Farming practices impact soil health!</a:t>
            </a:r>
            <a:endParaRPr sz="2800" b="1" i="0" u="none" strike="noStrike" cap="none">
              <a:solidFill>
                <a:srgbClr val="000000"/>
              </a:solidFill>
              <a:latin typeface="Oswald"/>
              <a:ea typeface="Oswald"/>
              <a:cs typeface="Oswald"/>
              <a:sym typeface="Oswald"/>
            </a:endParaRPr>
          </a:p>
        </p:txBody>
      </p:sp>
      <p:pic>
        <p:nvPicPr>
          <p:cNvPr id="158" name="Google Shape;158;p29"/>
          <p:cNvPicPr preferRelativeResize="0"/>
          <p:nvPr/>
        </p:nvPicPr>
        <p:blipFill rotWithShape="1">
          <a:blip r:embed="rId3">
            <a:alphaModFix/>
          </a:blip>
          <a:srcRect t="4843" r="4852"/>
          <a:stretch/>
        </p:blipFill>
        <p:spPr>
          <a:xfrm>
            <a:off x="-75250" y="1042600"/>
            <a:ext cx="4005523" cy="4130850"/>
          </a:xfrm>
          <a:prstGeom prst="rect">
            <a:avLst/>
          </a:prstGeom>
          <a:noFill/>
          <a:ln>
            <a:noFill/>
          </a:ln>
        </p:spPr>
      </p:pic>
      <p:sp>
        <p:nvSpPr>
          <p:cNvPr id="159" name="Google Shape;159;p29"/>
          <p:cNvSpPr txBox="1"/>
          <p:nvPr/>
        </p:nvSpPr>
        <p:spPr>
          <a:xfrm>
            <a:off x="3031900" y="25"/>
            <a:ext cx="6156300" cy="1042500"/>
          </a:xfrm>
          <a:prstGeom prst="rect">
            <a:avLst/>
          </a:prstGeom>
          <a:noFill/>
          <a:ln>
            <a:noFill/>
          </a:ln>
        </p:spPr>
        <p:txBody>
          <a:bodyPr spcFirstLastPara="1" wrap="square" lIns="91425" tIns="91425" rIns="91425" bIns="91425" anchor="t" anchorCtr="0">
            <a:noAutofit/>
          </a:bodyPr>
          <a:lstStyle/>
          <a:p>
            <a:pPr marL="0" lvl="0" indent="0" algn="ctr" rtl="0">
              <a:lnSpc>
                <a:spcPct val="115000"/>
              </a:lnSpc>
              <a:spcBef>
                <a:spcPts val="600"/>
              </a:spcBef>
              <a:spcAft>
                <a:spcPts val="0"/>
              </a:spcAft>
              <a:buNone/>
            </a:pPr>
            <a:r>
              <a:rPr lang="en" sz="2200">
                <a:latin typeface="Caveat"/>
                <a:ea typeface="Caveat"/>
                <a:cs typeface="Caveat"/>
                <a:sym typeface="Caveat"/>
              </a:rPr>
              <a:t>Reduce tillage * Grow cover crops or perennials * Integrate livestock* Rotate crops * Create areas for wildlife &amp; pollinators</a:t>
            </a:r>
            <a:endParaRPr sz="2200">
              <a:latin typeface="Caveat"/>
              <a:ea typeface="Caveat"/>
              <a:cs typeface="Caveat"/>
              <a:sym typeface="Caveat"/>
            </a:endParaRPr>
          </a:p>
          <a:p>
            <a:pPr marL="0" lvl="0" indent="0" algn="l" rtl="0">
              <a:spcBef>
                <a:spcPts val="0"/>
              </a:spcBef>
              <a:spcAft>
                <a:spcPts val="0"/>
              </a:spcAft>
              <a:buNone/>
            </a:pPr>
            <a:endParaRPr sz="2100">
              <a:solidFill>
                <a:srgbClr val="181818"/>
              </a:solidFill>
              <a:latin typeface="Caveat"/>
              <a:ea typeface="Caveat"/>
              <a:cs typeface="Caveat"/>
              <a:sym typeface="Caveat"/>
            </a:endParaRPr>
          </a:p>
        </p:txBody>
      </p:sp>
      <p:pic>
        <p:nvPicPr>
          <p:cNvPr id="160" name="Google Shape;160;p29"/>
          <p:cNvPicPr preferRelativeResize="0"/>
          <p:nvPr/>
        </p:nvPicPr>
        <p:blipFill rotWithShape="1">
          <a:blip r:embed="rId4">
            <a:alphaModFix/>
          </a:blip>
          <a:srcRect b="6437"/>
          <a:stretch/>
        </p:blipFill>
        <p:spPr>
          <a:xfrm>
            <a:off x="3930275" y="1042588"/>
            <a:ext cx="5213724" cy="4130862"/>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CACACA"/>
        </a:solidFill>
        <a:effectLst/>
      </p:bgPr>
    </p:bg>
    <p:spTree>
      <p:nvGrpSpPr>
        <p:cNvPr id="1" name="Shape 164"/>
        <p:cNvGrpSpPr/>
        <p:nvPr/>
      </p:nvGrpSpPr>
      <p:grpSpPr>
        <a:xfrm>
          <a:off x="0" y="0"/>
          <a:ext cx="0" cy="0"/>
          <a:chOff x="0" y="0"/>
          <a:chExt cx="0" cy="0"/>
        </a:xfrm>
      </p:grpSpPr>
      <p:pic>
        <p:nvPicPr>
          <p:cNvPr id="165" name="Google Shape;165;p30"/>
          <p:cNvPicPr preferRelativeResize="0"/>
          <p:nvPr/>
        </p:nvPicPr>
        <p:blipFill rotWithShape="1">
          <a:blip r:embed="rId3">
            <a:alphaModFix/>
          </a:blip>
          <a:srcRect r="33002"/>
          <a:stretch/>
        </p:blipFill>
        <p:spPr>
          <a:xfrm>
            <a:off x="6105575" y="2614875"/>
            <a:ext cx="3001350" cy="2520650"/>
          </a:xfrm>
          <a:prstGeom prst="rect">
            <a:avLst/>
          </a:prstGeom>
          <a:noFill/>
          <a:ln>
            <a:noFill/>
          </a:ln>
        </p:spPr>
      </p:pic>
      <p:pic>
        <p:nvPicPr>
          <p:cNvPr id="166" name="Google Shape;166;p30"/>
          <p:cNvPicPr preferRelativeResize="0"/>
          <p:nvPr/>
        </p:nvPicPr>
        <p:blipFill rotWithShape="1">
          <a:blip r:embed="rId4">
            <a:alphaModFix/>
          </a:blip>
          <a:srcRect b="7646"/>
          <a:stretch/>
        </p:blipFill>
        <p:spPr>
          <a:xfrm>
            <a:off x="6111750" y="-5000"/>
            <a:ext cx="3001350" cy="2598706"/>
          </a:xfrm>
          <a:prstGeom prst="rect">
            <a:avLst/>
          </a:prstGeom>
          <a:noFill/>
          <a:ln>
            <a:noFill/>
          </a:ln>
        </p:spPr>
      </p:pic>
      <p:pic>
        <p:nvPicPr>
          <p:cNvPr id="167" name="Google Shape;167;p30"/>
          <p:cNvPicPr preferRelativeResize="0"/>
          <p:nvPr/>
        </p:nvPicPr>
        <p:blipFill rotWithShape="1">
          <a:blip r:embed="rId5">
            <a:alphaModFix/>
          </a:blip>
          <a:srcRect r="23768" b="5926"/>
          <a:stretch/>
        </p:blipFill>
        <p:spPr>
          <a:xfrm>
            <a:off x="26125" y="2614874"/>
            <a:ext cx="2911200" cy="2598701"/>
          </a:xfrm>
          <a:prstGeom prst="rect">
            <a:avLst/>
          </a:prstGeom>
          <a:noFill/>
          <a:ln>
            <a:noFill/>
          </a:ln>
        </p:spPr>
      </p:pic>
      <p:sp>
        <p:nvSpPr>
          <p:cNvPr id="168" name="Google Shape;168;p30"/>
          <p:cNvSpPr txBox="1"/>
          <p:nvPr/>
        </p:nvSpPr>
        <p:spPr>
          <a:xfrm>
            <a:off x="325" y="0"/>
            <a:ext cx="2911200" cy="2598600"/>
          </a:xfrm>
          <a:prstGeom prst="rect">
            <a:avLst/>
          </a:prstGeom>
          <a:solidFill>
            <a:srgbClr val="D49A89"/>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3300" b="1">
                <a:latin typeface="Amatic SC"/>
                <a:ea typeface="Amatic SC"/>
                <a:cs typeface="Amatic SC"/>
                <a:sym typeface="Amatic SC"/>
              </a:rPr>
              <a:t>Soil health depends on the ecosystem!</a:t>
            </a:r>
            <a:endParaRPr sz="3000" b="1" i="0" u="none" strike="noStrike" cap="none">
              <a:solidFill>
                <a:srgbClr val="000000"/>
              </a:solidFill>
              <a:latin typeface="Oswald"/>
              <a:ea typeface="Oswald"/>
              <a:cs typeface="Oswald"/>
              <a:sym typeface="Oswald"/>
            </a:endParaRPr>
          </a:p>
        </p:txBody>
      </p:sp>
      <p:sp>
        <p:nvSpPr>
          <p:cNvPr id="169" name="Google Shape;169;p30"/>
          <p:cNvSpPr txBox="1"/>
          <p:nvPr/>
        </p:nvSpPr>
        <p:spPr>
          <a:xfrm>
            <a:off x="325" y="0"/>
            <a:ext cx="2962800" cy="2588700"/>
          </a:xfrm>
          <a:prstGeom prst="rect">
            <a:avLst/>
          </a:prstGeom>
          <a:solidFill>
            <a:srgbClr val="D49A89"/>
          </a:solidFill>
          <a:ln>
            <a:noFill/>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3400" b="1">
                <a:latin typeface="Amatic SC"/>
                <a:ea typeface="Amatic SC"/>
                <a:cs typeface="Amatic SC"/>
                <a:sym typeface="Amatic SC"/>
              </a:rPr>
              <a:t>What soil functions do these ecosystems DEMONSTRATE?</a:t>
            </a:r>
            <a:endParaRPr sz="3100" b="1" i="0" u="none" strike="noStrike" cap="none">
              <a:solidFill>
                <a:srgbClr val="000000"/>
              </a:solidFill>
              <a:latin typeface="Oswald"/>
              <a:ea typeface="Oswald"/>
              <a:cs typeface="Oswald"/>
              <a:sym typeface="Oswald"/>
            </a:endParaRPr>
          </a:p>
        </p:txBody>
      </p:sp>
      <p:pic>
        <p:nvPicPr>
          <p:cNvPr id="170" name="Google Shape;170;p30"/>
          <p:cNvPicPr preferRelativeResize="0"/>
          <p:nvPr/>
        </p:nvPicPr>
        <p:blipFill rotWithShape="1">
          <a:blip r:embed="rId6">
            <a:alphaModFix/>
          </a:blip>
          <a:srcRect r="24339" b="5141"/>
          <a:stretch/>
        </p:blipFill>
        <p:spPr>
          <a:xfrm>
            <a:off x="2963150" y="2614874"/>
            <a:ext cx="3096975" cy="2588700"/>
          </a:xfrm>
          <a:prstGeom prst="rect">
            <a:avLst/>
          </a:prstGeom>
          <a:noFill/>
          <a:ln>
            <a:noFill/>
          </a:ln>
        </p:spPr>
      </p:pic>
      <p:pic>
        <p:nvPicPr>
          <p:cNvPr id="171" name="Google Shape;171;p30"/>
          <p:cNvPicPr preferRelativeResize="0"/>
          <p:nvPr/>
        </p:nvPicPr>
        <p:blipFill rotWithShape="1">
          <a:blip r:embed="rId7">
            <a:alphaModFix/>
          </a:blip>
          <a:srcRect r="10450"/>
          <a:stretch/>
        </p:blipFill>
        <p:spPr>
          <a:xfrm>
            <a:off x="2963150" y="26175"/>
            <a:ext cx="3090795" cy="2588699"/>
          </a:xfrm>
          <a:prstGeom prst="rect">
            <a:avLst/>
          </a:prstGeom>
          <a:noFill/>
          <a:ln>
            <a:noFill/>
          </a:ln>
        </p:spPr>
      </p:pic>
      <p:sp>
        <p:nvSpPr>
          <p:cNvPr id="172" name="Google Shape;172;p30"/>
          <p:cNvSpPr txBox="1"/>
          <p:nvPr/>
        </p:nvSpPr>
        <p:spPr>
          <a:xfrm>
            <a:off x="3073575" y="73800"/>
            <a:ext cx="16434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Clr>
                <a:srgbClr val="000000"/>
              </a:buClr>
              <a:buSzPts val="1800"/>
              <a:buFont typeface="Arial"/>
              <a:buNone/>
            </a:pPr>
            <a:r>
              <a:rPr lang="en" sz="1800">
                <a:solidFill>
                  <a:srgbClr val="181818"/>
                </a:solidFill>
                <a:highlight>
                  <a:srgbClr val="E0E0E0"/>
                </a:highlight>
                <a:latin typeface="Average"/>
                <a:ea typeface="Average"/>
                <a:cs typeface="Average"/>
                <a:sym typeface="Average"/>
              </a:rPr>
              <a:t>Desert</a:t>
            </a:r>
            <a:endParaRPr sz="1400" b="0" i="0" u="none" strike="noStrike" cap="none">
              <a:solidFill>
                <a:srgbClr val="181818"/>
              </a:solidFill>
              <a:highlight>
                <a:srgbClr val="E0E0E0"/>
              </a:highlight>
              <a:latin typeface="Arial"/>
              <a:ea typeface="Arial"/>
              <a:cs typeface="Arial"/>
              <a:sym typeface="Arial"/>
            </a:endParaRPr>
          </a:p>
        </p:txBody>
      </p:sp>
      <p:sp>
        <p:nvSpPr>
          <p:cNvPr id="173" name="Google Shape;173;p30"/>
          <p:cNvSpPr txBox="1"/>
          <p:nvPr/>
        </p:nvSpPr>
        <p:spPr>
          <a:xfrm>
            <a:off x="6164250" y="73800"/>
            <a:ext cx="16434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Clr>
                <a:srgbClr val="000000"/>
              </a:buClr>
              <a:buSzPts val="1800"/>
              <a:buFont typeface="Arial"/>
              <a:buNone/>
            </a:pPr>
            <a:r>
              <a:rPr lang="en" sz="1800">
                <a:solidFill>
                  <a:srgbClr val="181818"/>
                </a:solidFill>
                <a:highlight>
                  <a:srgbClr val="E0E0E0"/>
                </a:highlight>
                <a:latin typeface="Average"/>
                <a:ea typeface="Average"/>
                <a:cs typeface="Average"/>
                <a:sym typeface="Average"/>
              </a:rPr>
              <a:t>Forest</a:t>
            </a:r>
            <a:endParaRPr sz="1400" b="0" i="0" u="none" strike="noStrike" cap="none">
              <a:solidFill>
                <a:srgbClr val="181818"/>
              </a:solidFill>
              <a:highlight>
                <a:srgbClr val="E0E0E0"/>
              </a:highlight>
              <a:latin typeface="Arial"/>
              <a:ea typeface="Arial"/>
              <a:cs typeface="Arial"/>
              <a:sym typeface="Arial"/>
            </a:endParaRPr>
          </a:p>
        </p:txBody>
      </p:sp>
      <p:sp>
        <p:nvSpPr>
          <p:cNvPr id="174" name="Google Shape;174;p30"/>
          <p:cNvSpPr txBox="1"/>
          <p:nvPr/>
        </p:nvSpPr>
        <p:spPr>
          <a:xfrm>
            <a:off x="88025" y="2741875"/>
            <a:ext cx="16434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Clr>
                <a:srgbClr val="000000"/>
              </a:buClr>
              <a:buSzPts val="1800"/>
              <a:buFont typeface="Arial"/>
              <a:buNone/>
            </a:pPr>
            <a:r>
              <a:rPr lang="en" sz="1800">
                <a:solidFill>
                  <a:srgbClr val="181818"/>
                </a:solidFill>
                <a:highlight>
                  <a:srgbClr val="E0E0E0"/>
                </a:highlight>
                <a:latin typeface="Average"/>
                <a:ea typeface="Average"/>
                <a:cs typeface="Average"/>
                <a:sym typeface="Average"/>
              </a:rPr>
              <a:t>Mining Site</a:t>
            </a:r>
            <a:endParaRPr sz="1400" b="0" i="0" u="none" strike="noStrike" cap="none">
              <a:solidFill>
                <a:srgbClr val="181818"/>
              </a:solidFill>
              <a:highlight>
                <a:srgbClr val="E0E0E0"/>
              </a:highlight>
              <a:latin typeface="Arial"/>
              <a:ea typeface="Arial"/>
              <a:cs typeface="Arial"/>
              <a:sym typeface="Arial"/>
            </a:endParaRPr>
          </a:p>
        </p:txBody>
      </p:sp>
      <p:sp>
        <p:nvSpPr>
          <p:cNvPr id="175" name="Google Shape;175;p30"/>
          <p:cNvSpPr txBox="1"/>
          <p:nvPr/>
        </p:nvSpPr>
        <p:spPr>
          <a:xfrm>
            <a:off x="2968775" y="2631550"/>
            <a:ext cx="16434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Clr>
                <a:srgbClr val="000000"/>
              </a:buClr>
              <a:buSzPts val="1800"/>
              <a:buFont typeface="Arial"/>
              <a:buNone/>
            </a:pPr>
            <a:r>
              <a:rPr lang="en" sz="1800">
                <a:solidFill>
                  <a:srgbClr val="181818"/>
                </a:solidFill>
                <a:highlight>
                  <a:srgbClr val="E0E0E0"/>
                </a:highlight>
                <a:latin typeface="Average"/>
                <a:ea typeface="Average"/>
                <a:cs typeface="Average"/>
                <a:sym typeface="Average"/>
              </a:rPr>
              <a:t>Agriculture</a:t>
            </a:r>
            <a:endParaRPr sz="1400" b="0" i="0" u="none" strike="noStrike" cap="none">
              <a:solidFill>
                <a:srgbClr val="181818"/>
              </a:solidFill>
              <a:highlight>
                <a:srgbClr val="E0E0E0"/>
              </a:highlight>
              <a:latin typeface="Arial"/>
              <a:ea typeface="Arial"/>
              <a:cs typeface="Arial"/>
              <a:sym typeface="Arial"/>
            </a:endParaRPr>
          </a:p>
        </p:txBody>
      </p:sp>
      <p:sp>
        <p:nvSpPr>
          <p:cNvPr id="176" name="Google Shape;176;p30"/>
          <p:cNvSpPr txBox="1"/>
          <p:nvPr/>
        </p:nvSpPr>
        <p:spPr>
          <a:xfrm>
            <a:off x="6105563" y="2631550"/>
            <a:ext cx="1643400" cy="461700"/>
          </a:xfrm>
          <a:prstGeom prst="rect">
            <a:avLst/>
          </a:prstGeom>
          <a:noFill/>
          <a:ln>
            <a:noFill/>
          </a:ln>
        </p:spPr>
        <p:txBody>
          <a:bodyPr spcFirstLastPara="1" wrap="square" lIns="91425" tIns="91425" rIns="91425" bIns="91425" anchor="t" anchorCtr="0">
            <a:spAutoFit/>
          </a:bodyPr>
          <a:lstStyle/>
          <a:p>
            <a:pPr marL="0" lvl="0" indent="0" algn="l" rtl="0">
              <a:lnSpc>
                <a:spcPct val="115000"/>
              </a:lnSpc>
              <a:spcBef>
                <a:spcPts val="0"/>
              </a:spcBef>
              <a:spcAft>
                <a:spcPts val="1200"/>
              </a:spcAft>
              <a:buClr>
                <a:srgbClr val="000000"/>
              </a:buClr>
              <a:buSzPts val="1800"/>
              <a:buFont typeface="Arial"/>
              <a:buNone/>
            </a:pPr>
            <a:r>
              <a:rPr lang="en" sz="1800">
                <a:solidFill>
                  <a:srgbClr val="181818"/>
                </a:solidFill>
                <a:highlight>
                  <a:srgbClr val="E0E0E0"/>
                </a:highlight>
                <a:latin typeface="Average"/>
                <a:ea typeface="Average"/>
                <a:cs typeface="Average"/>
                <a:sym typeface="Average"/>
              </a:rPr>
              <a:t>Wetland</a:t>
            </a:r>
            <a:endParaRPr sz="1400" b="0" i="0" u="none" strike="noStrike" cap="none">
              <a:solidFill>
                <a:srgbClr val="181818"/>
              </a:solidFill>
              <a:highlight>
                <a:srgbClr val="E0E0E0"/>
              </a:highlight>
              <a:latin typeface="Arial"/>
              <a:ea typeface="Arial"/>
              <a:cs typeface="Arial"/>
              <a:sym typeface="Arial"/>
            </a:endParaRPr>
          </a:p>
        </p:txBody>
      </p:sp>
      <p:cxnSp>
        <p:nvCxnSpPr>
          <p:cNvPr id="177" name="Google Shape;177;p30"/>
          <p:cNvCxnSpPr/>
          <p:nvPr/>
        </p:nvCxnSpPr>
        <p:spPr>
          <a:xfrm rot="10800000" flipH="1">
            <a:off x="14950" y="2579350"/>
            <a:ext cx="9120900" cy="52200"/>
          </a:xfrm>
          <a:prstGeom prst="straightConnector1">
            <a:avLst/>
          </a:prstGeom>
          <a:noFill/>
          <a:ln w="38100" cap="flat" cmpd="sng">
            <a:solidFill>
              <a:srgbClr val="E0E0E0"/>
            </a:solidFill>
            <a:prstDash val="solid"/>
            <a:round/>
            <a:headEnd type="none" w="med" len="med"/>
            <a:tailEnd type="none" w="med" len="med"/>
          </a:ln>
        </p:spPr>
      </p:cxnSp>
      <p:cxnSp>
        <p:nvCxnSpPr>
          <p:cNvPr id="178" name="Google Shape;178;p30"/>
          <p:cNvCxnSpPr/>
          <p:nvPr/>
        </p:nvCxnSpPr>
        <p:spPr>
          <a:xfrm rot="10800000" flipH="1">
            <a:off x="2945550" y="15125"/>
            <a:ext cx="15000" cy="5180700"/>
          </a:xfrm>
          <a:prstGeom prst="straightConnector1">
            <a:avLst/>
          </a:prstGeom>
          <a:noFill/>
          <a:ln w="38100" cap="flat" cmpd="sng">
            <a:solidFill>
              <a:srgbClr val="E0E0E0"/>
            </a:solidFill>
            <a:prstDash val="solid"/>
            <a:round/>
            <a:headEnd type="none" w="med" len="med"/>
            <a:tailEnd type="none" w="med" len="med"/>
          </a:ln>
        </p:spPr>
      </p:cxnSp>
      <p:cxnSp>
        <p:nvCxnSpPr>
          <p:cNvPr id="179" name="Google Shape;179;p30"/>
          <p:cNvCxnSpPr/>
          <p:nvPr/>
        </p:nvCxnSpPr>
        <p:spPr>
          <a:xfrm rot="10800000" flipH="1">
            <a:off x="6075350" y="175000"/>
            <a:ext cx="15000" cy="5180700"/>
          </a:xfrm>
          <a:prstGeom prst="straightConnector1">
            <a:avLst/>
          </a:prstGeom>
          <a:noFill/>
          <a:ln w="38100" cap="flat" cmpd="sng">
            <a:solidFill>
              <a:srgbClr val="E0E0E0"/>
            </a:solidFill>
            <a:prstDash val="solid"/>
            <a:round/>
            <a:headEnd type="none" w="med" len="med"/>
            <a:tailEnd type="none" w="med" len="med"/>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7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70"/>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6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7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E2EDE3"/>
        </a:solidFill>
        <a:effectLst/>
      </p:bgPr>
    </p:bg>
    <p:spTree>
      <p:nvGrpSpPr>
        <p:cNvPr id="1" name="Shape 183"/>
        <p:cNvGrpSpPr/>
        <p:nvPr/>
      </p:nvGrpSpPr>
      <p:grpSpPr>
        <a:xfrm>
          <a:off x="0" y="0"/>
          <a:ext cx="0" cy="0"/>
          <a:chOff x="0" y="0"/>
          <a:chExt cx="0" cy="0"/>
        </a:xfrm>
      </p:grpSpPr>
      <p:sp>
        <p:nvSpPr>
          <p:cNvPr id="184" name="Google Shape;184;p31"/>
          <p:cNvSpPr txBox="1"/>
          <p:nvPr/>
        </p:nvSpPr>
        <p:spPr>
          <a:xfrm>
            <a:off x="5463564" y="2372323"/>
            <a:ext cx="3528984" cy="2568378"/>
          </a:xfrm>
          <a:prstGeom prst="rect">
            <a:avLst/>
          </a:prstGeom>
          <a:solidFill>
            <a:schemeClr val="dk1"/>
          </a:solidFill>
          <a:ln w="28575" cap="flat" cmpd="sng">
            <a:solidFill>
              <a:srgbClr val="B7BDB9"/>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endParaRPr sz="2300" b="0" i="0" u="none" strike="noStrike" cap="none">
              <a:solidFill>
                <a:srgbClr val="000000"/>
              </a:solidFill>
              <a:latin typeface="Oswald"/>
              <a:ea typeface="Oswald"/>
              <a:cs typeface="Oswald"/>
              <a:sym typeface="Oswald"/>
            </a:endParaRPr>
          </a:p>
        </p:txBody>
      </p:sp>
      <p:sp>
        <p:nvSpPr>
          <p:cNvPr id="185" name="Google Shape;185;p31"/>
          <p:cNvSpPr txBox="1"/>
          <p:nvPr/>
        </p:nvSpPr>
        <p:spPr>
          <a:xfrm>
            <a:off x="217150" y="241800"/>
            <a:ext cx="5049337" cy="563100"/>
          </a:xfrm>
          <a:prstGeom prst="rect">
            <a:avLst/>
          </a:prstGeom>
          <a:solidFill>
            <a:srgbClr val="D49A89"/>
          </a:solidFill>
          <a:ln w="28575" cap="flat" cmpd="sng">
            <a:solidFill>
              <a:srgbClr val="B7BDB9"/>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b="0" i="0" u="none" strike="noStrike" cap="none">
                <a:solidFill>
                  <a:srgbClr val="000000"/>
                </a:solidFill>
                <a:latin typeface="Oswald"/>
                <a:ea typeface="Oswald"/>
                <a:cs typeface="Oswald"/>
                <a:sym typeface="Oswald"/>
              </a:rPr>
              <a:t>Soil Health Depends on Microorganisms</a:t>
            </a:r>
            <a:endParaRPr sz="2300" b="0" i="0" u="none" strike="noStrike" cap="none">
              <a:solidFill>
                <a:srgbClr val="000000"/>
              </a:solidFill>
              <a:latin typeface="Oswald"/>
              <a:ea typeface="Oswald"/>
              <a:cs typeface="Oswald"/>
              <a:sym typeface="Oswald"/>
            </a:endParaRPr>
          </a:p>
        </p:txBody>
      </p:sp>
      <p:pic>
        <p:nvPicPr>
          <p:cNvPr id="186" name="Google Shape;186;p31" descr="Mycorrhizal Fungi – The Key to Better Soil and Plant Health – Carroll  Property Services"/>
          <p:cNvPicPr preferRelativeResize="0"/>
          <p:nvPr/>
        </p:nvPicPr>
        <p:blipFill rotWithShape="1">
          <a:blip r:embed="rId3">
            <a:alphaModFix/>
          </a:blip>
          <a:srcRect l="23426"/>
          <a:stretch/>
        </p:blipFill>
        <p:spPr>
          <a:xfrm>
            <a:off x="5402716" y="186330"/>
            <a:ext cx="1987003" cy="1949026"/>
          </a:xfrm>
          <a:prstGeom prst="rect">
            <a:avLst/>
          </a:prstGeom>
          <a:noFill/>
          <a:ln w="28575" cap="flat" cmpd="sng">
            <a:solidFill>
              <a:srgbClr val="B7BDB9"/>
            </a:solidFill>
            <a:prstDash val="solid"/>
            <a:round/>
            <a:headEnd type="none" w="sm" len="sm"/>
            <a:tailEnd type="none" w="sm" len="sm"/>
          </a:ln>
        </p:spPr>
      </p:pic>
      <p:pic>
        <p:nvPicPr>
          <p:cNvPr id="187" name="Google Shape;187;p31" descr="Fungal hyphae enmeshing a soil aggregate. Image courtesy of Soil... |  Download Scientific Diagram"/>
          <p:cNvPicPr preferRelativeResize="0"/>
          <p:nvPr/>
        </p:nvPicPr>
        <p:blipFill rotWithShape="1">
          <a:blip r:embed="rId4">
            <a:alphaModFix/>
          </a:blip>
          <a:srcRect/>
          <a:stretch/>
        </p:blipFill>
        <p:spPr>
          <a:xfrm rot="-5400000">
            <a:off x="7240337" y="461053"/>
            <a:ext cx="1944809" cy="1395366"/>
          </a:xfrm>
          <a:prstGeom prst="rect">
            <a:avLst/>
          </a:prstGeom>
          <a:noFill/>
          <a:ln w="28575" cap="flat" cmpd="sng">
            <a:solidFill>
              <a:srgbClr val="B7BDB9"/>
            </a:solidFill>
            <a:prstDash val="solid"/>
            <a:round/>
            <a:headEnd type="none" w="sm" len="sm"/>
            <a:tailEnd type="none" w="sm" len="sm"/>
          </a:ln>
        </p:spPr>
      </p:pic>
      <p:pic>
        <p:nvPicPr>
          <p:cNvPr id="188" name="Google Shape;188;p31"/>
          <p:cNvPicPr preferRelativeResize="0"/>
          <p:nvPr/>
        </p:nvPicPr>
        <p:blipFill rotWithShape="1">
          <a:blip r:embed="rId5">
            <a:alphaModFix/>
          </a:blip>
          <a:srcRect t="7415" b="31046"/>
          <a:stretch/>
        </p:blipFill>
        <p:spPr>
          <a:xfrm>
            <a:off x="5294159" y="3082729"/>
            <a:ext cx="4047640" cy="1719320"/>
          </a:xfrm>
          <a:prstGeom prst="rect">
            <a:avLst/>
          </a:prstGeom>
          <a:noFill/>
          <a:ln>
            <a:noFill/>
          </a:ln>
        </p:spPr>
      </p:pic>
      <p:sp>
        <p:nvSpPr>
          <p:cNvPr id="189" name="Google Shape;189;p31"/>
          <p:cNvSpPr txBox="1"/>
          <p:nvPr/>
        </p:nvSpPr>
        <p:spPr>
          <a:xfrm>
            <a:off x="5525380" y="2442692"/>
            <a:ext cx="3385043" cy="501385"/>
          </a:xfrm>
          <a:prstGeom prst="rect">
            <a:avLst/>
          </a:prstGeom>
          <a:noFill/>
          <a:ln w="28575" cap="flat" cmpd="sng">
            <a:solidFill>
              <a:srgbClr val="C00000"/>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None/>
            </a:pPr>
            <a:r>
              <a:rPr lang="en" sz="1600" b="0" i="0" u="none" strike="noStrike" cap="none">
                <a:solidFill>
                  <a:srgbClr val="000000"/>
                </a:solidFill>
                <a:latin typeface="Oswald"/>
                <a:ea typeface="Oswald"/>
                <a:cs typeface="Oswald"/>
                <a:sym typeface="Oswald"/>
              </a:rPr>
              <a:t>Soil is a sponge ☺           Soil is a brick ☹</a:t>
            </a:r>
            <a:endParaRPr sz="1600" b="0" i="0" u="none" strike="noStrike" cap="none">
              <a:solidFill>
                <a:srgbClr val="000000"/>
              </a:solidFill>
              <a:latin typeface="Oswald"/>
              <a:ea typeface="Oswald"/>
              <a:cs typeface="Oswald"/>
              <a:sym typeface="Oswald"/>
            </a:endParaRPr>
          </a:p>
          <a:p>
            <a:pPr marL="0" marR="0" lvl="0" indent="0" algn="ctr" rtl="0">
              <a:lnSpc>
                <a:spcPct val="115000"/>
              </a:lnSpc>
              <a:spcBef>
                <a:spcPts val="0"/>
              </a:spcBef>
              <a:spcAft>
                <a:spcPts val="0"/>
              </a:spcAft>
              <a:buClr>
                <a:srgbClr val="000000"/>
              </a:buClr>
              <a:buSzPts val="2500"/>
              <a:buFont typeface="Arial"/>
              <a:buNone/>
            </a:pPr>
            <a:endParaRPr sz="1600" b="0" i="0" u="none" strike="noStrike" cap="none">
              <a:solidFill>
                <a:srgbClr val="000000"/>
              </a:solidFill>
              <a:latin typeface="Oswald"/>
              <a:ea typeface="Oswald"/>
              <a:cs typeface="Oswald"/>
              <a:sym typeface="Oswald"/>
            </a:endParaRPr>
          </a:p>
        </p:txBody>
      </p:sp>
      <p:pic>
        <p:nvPicPr>
          <p:cNvPr id="190" name="Google Shape;190;p31"/>
          <p:cNvPicPr preferRelativeResize="0"/>
          <p:nvPr/>
        </p:nvPicPr>
        <p:blipFill rotWithShape="1">
          <a:blip r:embed="rId6">
            <a:alphaModFix/>
          </a:blip>
          <a:srcRect l="6440" r="5087"/>
          <a:stretch/>
        </p:blipFill>
        <p:spPr>
          <a:xfrm>
            <a:off x="2371676" y="923543"/>
            <a:ext cx="2894811" cy="4017157"/>
          </a:xfrm>
          <a:prstGeom prst="rect">
            <a:avLst/>
          </a:prstGeom>
          <a:noFill/>
          <a:ln w="28575" cap="flat" cmpd="sng">
            <a:solidFill>
              <a:srgbClr val="B7BDB9"/>
            </a:solidFill>
            <a:prstDash val="solid"/>
            <a:round/>
            <a:headEnd type="none" w="sm" len="sm"/>
            <a:tailEnd type="none" w="sm" len="sm"/>
          </a:ln>
        </p:spPr>
      </p:pic>
      <p:pic>
        <p:nvPicPr>
          <p:cNvPr id="191" name="Google Shape;191;p31" descr="All about soil nematodes - A Chaos of Delight"/>
          <p:cNvPicPr preferRelativeResize="0"/>
          <p:nvPr/>
        </p:nvPicPr>
        <p:blipFill rotWithShape="1">
          <a:blip r:embed="rId7">
            <a:alphaModFix/>
          </a:blip>
          <a:srcRect l="12055" t="16839" r="11773"/>
          <a:stretch/>
        </p:blipFill>
        <p:spPr>
          <a:xfrm>
            <a:off x="233577" y="3668090"/>
            <a:ext cx="2001869" cy="1229382"/>
          </a:xfrm>
          <a:prstGeom prst="rect">
            <a:avLst/>
          </a:prstGeom>
          <a:noFill/>
          <a:ln w="28575" cap="flat" cmpd="sng">
            <a:solidFill>
              <a:srgbClr val="B7BDB9"/>
            </a:solidFill>
            <a:prstDash val="solid"/>
            <a:round/>
            <a:headEnd type="none" w="sm" len="sm"/>
            <a:tailEnd type="none" w="sm" len="sm"/>
          </a:ln>
        </p:spPr>
      </p:pic>
      <p:pic>
        <p:nvPicPr>
          <p:cNvPr id="192" name="Google Shape;192;p31"/>
          <p:cNvPicPr preferRelativeResize="0"/>
          <p:nvPr/>
        </p:nvPicPr>
        <p:blipFill rotWithShape="1">
          <a:blip r:embed="rId8">
            <a:alphaModFix/>
          </a:blip>
          <a:srcRect r="17710" b="15812"/>
          <a:stretch/>
        </p:blipFill>
        <p:spPr>
          <a:xfrm>
            <a:off x="233577" y="890909"/>
            <a:ext cx="2001870" cy="1268281"/>
          </a:xfrm>
          <a:prstGeom prst="rect">
            <a:avLst/>
          </a:prstGeom>
          <a:noFill/>
          <a:ln w="28575" cap="flat" cmpd="sng">
            <a:solidFill>
              <a:srgbClr val="B7BDB9"/>
            </a:solidFill>
            <a:prstDash val="solid"/>
            <a:round/>
            <a:headEnd type="none" w="sm" len="sm"/>
            <a:tailEnd type="none" w="sm" len="sm"/>
          </a:ln>
        </p:spPr>
      </p:pic>
      <p:sp>
        <p:nvSpPr>
          <p:cNvPr id="193" name="Google Shape;193;p31"/>
          <p:cNvSpPr txBox="1"/>
          <p:nvPr/>
        </p:nvSpPr>
        <p:spPr>
          <a:xfrm>
            <a:off x="2371675" y="3984815"/>
            <a:ext cx="1854415" cy="912657"/>
          </a:xfrm>
          <a:prstGeom prst="rect">
            <a:avLst/>
          </a:prstGeom>
          <a:solidFill>
            <a:srgbClr val="D6DDD8"/>
          </a:solidFill>
          <a:ln w="2857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500"/>
              <a:buFont typeface="Arial"/>
              <a:buNone/>
            </a:pPr>
            <a:r>
              <a:rPr lang="en" sz="1500" b="0" i="0" u="none" strike="noStrike" cap="none">
                <a:solidFill>
                  <a:srgbClr val="000000"/>
                </a:solidFill>
                <a:latin typeface="Average"/>
                <a:ea typeface="Average"/>
                <a:cs typeface="Average"/>
                <a:sym typeface="Average"/>
              </a:rPr>
              <a:t>4 / 5 of all animals on earth are nematodes!</a:t>
            </a:r>
            <a:endParaRPr sz="1500" b="0" i="0" u="none" strike="noStrike" cap="none">
              <a:solidFill>
                <a:srgbClr val="000000"/>
              </a:solidFill>
              <a:latin typeface="Average"/>
              <a:ea typeface="Average"/>
              <a:cs typeface="Average"/>
              <a:sym typeface="Average"/>
            </a:endParaRPr>
          </a:p>
        </p:txBody>
      </p:sp>
      <p:cxnSp>
        <p:nvCxnSpPr>
          <p:cNvPr id="194" name="Google Shape;194;p31"/>
          <p:cNvCxnSpPr>
            <a:stCxn id="193" idx="1"/>
          </p:cNvCxnSpPr>
          <p:nvPr/>
        </p:nvCxnSpPr>
        <p:spPr>
          <a:xfrm rot="10800000">
            <a:off x="1815175" y="4422844"/>
            <a:ext cx="556500" cy="18300"/>
          </a:xfrm>
          <a:prstGeom prst="straightConnector1">
            <a:avLst/>
          </a:prstGeom>
          <a:noFill/>
          <a:ln w="38100" cap="flat" cmpd="sng">
            <a:solidFill>
              <a:srgbClr val="C00000"/>
            </a:solidFill>
            <a:prstDash val="solid"/>
            <a:round/>
            <a:headEnd type="none" w="sm" len="sm"/>
            <a:tailEnd type="triangle" w="med" len="med"/>
          </a:ln>
        </p:spPr>
      </p:cxnSp>
      <p:sp>
        <p:nvSpPr>
          <p:cNvPr id="195" name="Google Shape;195;p31"/>
          <p:cNvSpPr txBox="1"/>
          <p:nvPr/>
        </p:nvSpPr>
        <p:spPr>
          <a:xfrm>
            <a:off x="4143045" y="964786"/>
            <a:ext cx="1854300" cy="912600"/>
          </a:xfrm>
          <a:prstGeom prst="rect">
            <a:avLst/>
          </a:prstGeom>
          <a:solidFill>
            <a:srgbClr val="D6DDD8"/>
          </a:solidFill>
          <a:ln w="2857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500"/>
              <a:buFont typeface="Arial"/>
              <a:buNone/>
            </a:pPr>
            <a:r>
              <a:rPr lang="en" sz="1500" b="0" i="0" u="sng" strike="noStrike" cap="none">
                <a:solidFill>
                  <a:srgbClr val="000000"/>
                </a:solidFill>
                <a:latin typeface="Average"/>
                <a:ea typeface="Average"/>
                <a:cs typeface="Average"/>
                <a:sym typeface="Average"/>
              </a:rPr>
              <a:t>Microbes help with: </a:t>
            </a:r>
            <a:endParaRPr/>
          </a:p>
          <a:p>
            <a:pPr marL="0" marR="0" lvl="0" indent="0" algn="l" rtl="0">
              <a:lnSpc>
                <a:spcPct val="115000"/>
              </a:lnSpc>
              <a:spcBef>
                <a:spcPts val="0"/>
              </a:spcBef>
              <a:spcAft>
                <a:spcPts val="0"/>
              </a:spcAft>
              <a:buClr>
                <a:srgbClr val="000000"/>
              </a:buClr>
              <a:buSzPts val="1500"/>
              <a:buFont typeface="Arial"/>
              <a:buNone/>
            </a:pPr>
            <a:r>
              <a:rPr lang="en" sz="1500" b="0" i="0" u="none" strike="noStrike" cap="none">
                <a:solidFill>
                  <a:srgbClr val="000000"/>
                </a:solidFill>
                <a:latin typeface="Average"/>
                <a:ea typeface="Average"/>
                <a:cs typeface="Average"/>
                <a:sym typeface="Average"/>
              </a:rPr>
              <a:t>Nutrient &amp; water uptake</a:t>
            </a:r>
            <a:endParaRPr sz="1500" b="0" i="0" u="none" strike="noStrike" cap="none">
              <a:solidFill>
                <a:srgbClr val="000000"/>
              </a:solidFill>
              <a:latin typeface="Average"/>
              <a:ea typeface="Average"/>
              <a:cs typeface="Average"/>
              <a:sym typeface="Average"/>
            </a:endParaRPr>
          </a:p>
        </p:txBody>
      </p:sp>
      <p:cxnSp>
        <p:nvCxnSpPr>
          <p:cNvPr id="196" name="Google Shape;196;p31"/>
          <p:cNvCxnSpPr/>
          <p:nvPr/>
        </p:nvCxnSpPr>
        <p:spPr>
          <a:xfrm flipH="1">
            <a:off x="4275595" y="1832561"/>
            <a:ext cx="296400" cy="1324500"/>
          </a:xfrm>
          <a:prstGeom prst="straightConnector1">
            <a:avLst/>
          </a:prstGeom>
          <a:noFill/>
          <a:ln w="38100" cap="flat" cmpd="sng">
            <a:solidFill>
              <a:srgbClr val="C00000"/>
            </a:solidFill>
            <a:prstDash val="solid"/>
            <a:round/>
            <a:headEnd type="none" w="sm" len="sm"/>
            <a:tailEnd type="triangle" w="med" len="med"/>
          </a:ln>
        </p:spPr>
      </p:cxnSp>
      <p:sp>
        <p:nvSpPr>
          <p:cNvPr id="197" name="Google Shape;197;p31"/>
          <p:cNvSpPr txBox="1"/>
          <p:nvPr/>
        </p:nvSpPr>
        <p:spPr>
          <a:xfrm>
            <a:off x="4116200" y="964775"/>
            <a:ext cx="1908000" cy="912600"/>
          </a:xfrm>
          <a:prstGeom prst="rect">
            <a:avLst/>
          </a:prstGeom>
          <a:solidFill>
            <a:srgbClr val="D6DDD8"/>
          </a:solidFill>
          <a:ln w="28575" cap="flat" cmpd="sng">
            <a:solidFill>
              <a:srgbClr val="FF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500"/>
              <a:buFont typeface="Arial"/>
              <a:buNone/>
            </a:pPr>
            <a:r>
              <a:rPr lang="en" sz="1500" b="0" i="0" u="sng" strike="noStrike" cap="none">
                <a:solidFill>
                  <a:srgbClr val="000000"/>
                </a:solidFill>
                <a:latin typeface="Average"/>
                <a:ea typeface="Average"/>
                <a:cs typeface="Average"/>
                <a:sym typeface="Average"/>
              </a:rPr>
              <a:t>Microbes help with: </a:t>
            </a:r>
            <a:endParaRPr/>
          </a:p>
          <a:p>
            <a:pPr marL="0" marR="0" lvl="0" indent="0" algn="l" rtl="0">
              <a:lnSpc>
                <a:spcPct val="115000"/>
              </a:lnSpc>
              <a:spcBef>
                <a:spcPts val="0"/>
              </a:spcBef>
              <a:spcAft>
                <a:spcPts val="0"/>
              </a:spcAft>
              <a:buClr>
                <a:srgbClr val="000000"/>
              </a:buClr>
              <a:buSzPts val="1500"/>
              <a:buFont typeface="Arial"/>
              <a:buNone/>
            </a:pPr>
            <a:r>
              <a:rPr lang="en" sz="1500" b="0" i="0" u="none" strike="noStrike" cap="none">
                <a:solidFill>
                  <a:srgbClr val="000000"/>
                </a:solidFill>
                <a:latin typeface="Average"/>
                <a:ea typeface="Average"/>
                <a:cs typeface="Average"/>
                <a:sym typeface="Average"/>
              </a:rPr>
              <a:t>Aggregation!</a:t>
            </a:r>
            <a:endParaRPr sz="1500" b="0" i="0" u="none" strike="noStrike" cap="none">
              <a:solidFill>
                <a:srgbClr val="000000"/>
              </a:solidFill>
              <a:latin typeface="Average"/>
              <a:ea typeface="Average"/>
              <a:cs typeface="Average"/>
              <a:sym typeface="Average"/>
            </a:endParaRPr>
          </a:p>
        </p:txBody>
      </p:sp>
      <p:cxnSp>
        <p:nvCxnSpPr>
          <p:cNvPr id="198" name="Google Shape;198;p31"/>
          <p:cNvCxnSpPr/>
          <p:nvPr/>
        </p:nvCxnSpPr>
        <p:spPr>
          <a:xfrm rot="10800000" flipH="1">
            <a:off x="6010294" y="1323722"/>
            <a:ext cx="760800" cy="109500"/>
          </a:xfrm>
          <a:prstGeom prst="straightConnector1">
            <a:avLst/>
          </a:prstGeom>
          <a:noFill/>
          <a:ln w="38100" cap="flat" cmpd="sng">
            <a:solidFill>
              <a:srgbClr val="C00000"/>
            </a:solidFill>
            <a:prstDash val="solid"/>
            <a:round/>
            <a:headEnd type="none" w="sm" len="sm"/>
            <a:tailEnd type="triangle" w="med" len="med"/>
          </a:ln>
        </p:spPr>
      </p:cxnSp>
      <p:cxnSp>
        <p:nvCxnSpPr>
          <p:cNvPr id="199" name="Google Shape;199;p31"/>
          <p:cNvCxnSpPr/>
          <p:nvPr/>
        </p:nvCxnSpPr>
        <p:spPr>
          <a:xfrm>
            <a:off x="5997357" y="1832557"/>
            <a:ext cx="1416000" cy="610200"/>
          </a:xfrm>
          <a:prstGeom prst="straightConnector1">
            <a:avLst/>
          </a:prstGeom>
          <a:noFill/>
          <a:ln w="38100" cap="flat" cmpd="sng">
            <a:solidFill>
              <a:srgbClr val="C00000"/>
            </a:solidFill>
            <a:prstDash val="solid"/>
            <a:round/>
            <a:headEnd type="none" w="sm" len="sm"/>
            <a:tailEnd type="triangle" w="med" len="med"/>
          </a:ln>
        </p:spPr>
      </p:cxnSp>
      <p:pic>
        <p:nvPicPr>
          <p:cNvPr id="200" name="Google Shape;200;p31"/>
          <p:cNvPicPr preferRelativeResize="0"/>
          <p:nvPr/>
        </p:nvPicPr>
        <p:blipFill rotWithShape="1">
          <a:blip r:embed="rId9">
            <a:alphaModFix/>
          </a:blip>
          <a:srcRect l="13875" t="16813" r="8778" b="9667"/>
          <a:stretch/>
        </p:blipFill>
        <p:spPr>
          <a:xfrm>
            <a:off x="233575" y="2285763"/>
            <a:ext cx="2001876" cy="1255773"/>
          </a:xfrm>
          <a:prstGeom prst="rect">
            <a:avLst/>
          </a:prstGeom>
          <a:noFill/>
          <a:ln w="28575" cap="flat" cmpd="sng">
            <a:solidFill>
              <a:srgbClr val="B7BDB9"/>
            </a:solidFill>
            <a:prstDash val="solid"/>
            <a:round/>
            <a:headEnd type="none" w="sm" len="sm"/>
            <a:tailEnd type="none" w="sm" len="sm"/>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9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9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pic>
        <p:nvPicPr>
          <p:cNvPr id="205" name="Google Shape;205;p32"/>
          <p:cNvPicPr preferRelativeResize="0"/>
          <p:nvPr/>
        </p:nvPicPr>
        <p:blipFill rotWithShape="1">
          <a:blip r:embed="rId3">
            <a:alphaModFix/>
          </a:blip>
          <a:srcRect l="3526" t="4446" r="37" b="10714"/>
          <a:stretch/>
        </p:blipFill>
        <p:spPr>
          <a:xfrm>
            <a:off x="5697357" y="169456"/>
            <a:ext cx="3236179" cy="4804588"/>
          </a:xfrm>
          <a:prstGeom prst="rect">
            <a:avLst/>
          </a:prstGeom>
          <a:noFill/>
          <a:ln w="28575" cap="flat" cmpd="sng">
            <a:solidFill>
              <a:srgbClr val="0C343D"/>
            </a:solidFill>
            <a:prstDash val="solid"/>
            <a:round/>
            <a:headEnd type="none" w="sm" len="sm"/>
            <a:tailEnd type="none" w="sm" len="sm"/>
          </a:ln>
        </p:spPr>
      </p:pic>
      <p:pic>
        <p:nvPicPr>
          <p:cNvPr id="206" name="Google Shape;206;p32"/>
          <p:cNvPicPr preferRelativeResize="0"/>
          <p:nvPr/>
        </p:nvPicPr>
        <p:blipFill rotWithShape="1">
          <a:blip r:embed="rId4">
            <a:alphaModFix/>
          </a:blip>
          <a:srcRect l="9807" t="18936" r="17507" b="9911"/>
          <a:stretch/>
        </p:blipFill>
        <p:spPr>
          <a:xfrm>
            <a:off x="6288708" y="667691"/>
            <a:ext cx="1544082" cy="1492857"/>
          </a:xfrm>
          <a:prstGeom prst="rect">
            <a:avLst/>
          </a:prstGeom>
          <a:noFill/>
          <a:ln w="76200" cap="flat" cmpd="sng">
            <a:solidFill>
              <a:schemeClr val="dk2"/>
            </a:solidFill>
            <a:prstDash val="solid"/>
            <a:round/>
            <a:headEnd type="none" w="sm" len="sm"/>
            <a:tailEnd type="none" w="sm" len="sm"/>
          </a:ln>
        </p:spPr>
      </p:pic>
      <p:pic>
        <p:nvPicPr>
          <p:cNvPr id="207" name="Google Shape;207;p32"/>
          <p:cNvPicPr preferRelativeResize="0"/>
          <p:nvPr/>
        </p:nvPicPr>
        <p:blipFill rotWithShape="1">
          <a:blip r:embed="rId5">
            <a:alphaModFix/>
          </a:blip>
          <a:srcRect l="34954" t="37960" r="33645" b="33016"/>
          <a:stretch/>
        </p:blipFill>
        <p:spPr>
          <a:xfrm>
            <a:off x="6035039" y="2783606"/>
            <a:ext cx="1897001" cy="1492857"/>
          </a:xfrm>
          <a:prstGeom prst="rect">
            <a:avLst/>
          </a:prstGeom>
          <a:noFill/>
          <a:ln w="76200" cap="flat" cmpd="sng">
            <a:solidFill>
              <a:schemeClr val="lt2"/>
            </a:solidFill>
            <a:prstDash val="solid"/>
            <a:round/>
            <a:headEnd type="none" w="sm" len="sm"/>
            <a:tailEnd type="none" w="sm" len="sm"/>
          </a:ln>
        </p:spPr>
      </p:pic>
      <p:sp>
        <p:nvSpPr>
          <p:cNvPr id="208" name="Google Shape;208;p32"/>
          <p:cNvSpPr txBox="1"/>
          <p:nvPr/>
        </p:nvSpPr>
        <p:spPr>
          <a:xfrm>
            <a:off x="149595" y="167030"/>
            <a:ext cx="5386254" cy="5631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b="0" i="0" u="none" strike="noStrike" cap="none">
                <a:solidFill>
                  <a:srgbClr val="000000"/>
                </a:solidFill>
                <a:latin typeface="Oswald"/>
                <a:ea typeface="Oswald"/>
                <a:cs typeface="Oswald"/>
                <a:sym typeface="Oswald"/>
              </a:rPr>
              <a:t>Time to Collect Soils!</a:t>
            </a:r>
            <a:endParaRPr sz="2300" b="0" i="0" u="none" strike="noStrike" cap="none">
              <a:solidFill>
                <a:srgbClr val="000000"/>
              </a:solidFill>
              <a:latin typeface="Oswald"/>
              <a:ea typeface="Oswald"/>
              <a:cs typeface="Oswald"/>
              <a:sym typeface="Oswald"/>
            </a:endParaRPr>
          </a:p>
        </p:txBody>
      </p:sp>
      <p:sp>
        <p:nvSpPr>
          <p:cNvPr id="209" name="Google Shape;209;p32"/>
          <p:cNvSpPr txBox="1"/>
          <p:nvPr/>
        </p:nvSpPr>
        <p:spPr>
          <a:xfrm>
            <a:off x="149595" y="768338"/>
            <a:ext cx="5352708" cy="4193276"/>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25000"/>
              </a:lnSpc>
              <a:spcBef>
                <a:spcPts val="0"/>
              </a:spcBef>
              <a:spcAft>
                <a:spcPts val="0"/>
              </a:spcAft>
              <a:buNone/>
            </a:pPr>
            <a:r>
              <a:rPr lang="en" sz="1600" b="0" i="0" u="sng" strike="noStrike" cap="none">
                <a:solidFill>
                  <a:srgbClr val="000000"/>
                </a:solidFill>
                <a:latin typeface="Average"/>
                <a:ea typeface="Average"/>
                <a:cs typeface="Average"/>
                <a:sym typeface="Average"/>
              </a:rPr>
              <a:t>Each group of 2 students needs:</a:t>
            </a:r>
            <a:endParaRPr/>
          </a:p>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2 Ziploc bags, labelled “healthy” or “unhealthy”</a:t>
            </a:r>
            <a:endParaRPr/>
          </a:p>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Something to dig with (pocket knife, spade)</a:t>
            </a:r>
            <a:endParaRPr/>
          </a:p>
          <a:p>
            <a:pPr marL="0" marR="0" lvl="0" indent="0" algn="l" rtl="0">
              <a:lnSpc>
                <a:spcPct val="125000"/>
              </a:lnSpc>
              <a:spcBef>
                <a:spcPts val="0"/>
              </a:spcBef>
              <a:spcAft>
                <a:spcPts val="0"/>
              </a:spcAft>
              <a:buClr>
                <a:srgbClr val="000000"/>
              </a:buClr>
              <a:buSzPts val="1600"/>
              <a:buFont typeface="Arial"/>
              <a:buNone/>
            </a:pPr>
            <a:endParaRPr sz="1600" b="0" i="0" u="none" strike="noStrike" cap="none">
              <a:solidFill>
                <a:srgbClr val="000000"/>
              </a:solidFill>
              <a:latin typeface="Average"/>
              <a:ea typeface="Average"/>
              <a:cs typeface="Average"/>
              <a:sym typeface="Average"/>
            </a:endParaRPr>
          </a:p>
          <a:p>
            <a:pPr marL="0" marR="0" lvl="0" indent="0" algn="l" rtl="0">
              <a:lnSpc>
                <a:spcPct val="125000"/>
              </a:lnSpc>
              <a:spcBef>
                <a:spcPts val="0"/>
              </a:spcBef>
              <a:spcAft>
                <a:spcPts val="0"/>
              </a:spcAft>
              <a:buClr>
                <a:srgbClr val="000000"/>
              </a:buClr>
              <a:buSzPts val="1600"/>
              <a:buFont typeface="Arial"/>
              <a:buNone/>
            </a:pPr>
            <a:r>
              <a:rPr lang="en" sz="1600" b="0" i="0" u="sng" strike="noStrike" cap="none">
                <a:solidFill>
                  <a:srgbClr val="000000"/>
                </a:solidFill>
                <a:latin typeface="Average"/>
                <a:ea typeface="Average"/>
                <a:cs typeface="Average"/>
                <a:sym typeface="Average"/>
              </a:rPr>
              <a:t>How to collect a soil sample:</a:t>
            </a:r>
            <a:endParaRPr/>
          </a:p>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Each group will collect </a:t>
            </a:r>
            <a:r>
              <a:rPr lang="en" sz="1600" b="1" i="0" u="none" strike="noStrike" cap="none">
                <a:solidFill>
                  <a:srgbClr val="000000"/>
                </a:solidFill>
                <a:latin typeface="Average"/>
                <a:ea typeface="Average"/>
                <a:cs typeface="Average"/>
                <a:sym typeface="Average"/>
              </a:rPr>
              <a:t>two soil samples</a:t>
            </a:r>
            <a:r>
              <a:rPr lang="en" sz="1600" b="0" i="0" u="none" strike="noStrike" cap="none">
                <a:solidFill>
                  <a:srgbClr val="000000"/>
                </a:solidFill>
                <a:latin typeface="Average"/>
                <a:ea typeface="Average"/>
                <a:cs typeface="Average"/>
                <a:sym typeface="Average"/>
              </a:rPr>
              <a:t>: one they predict is “healthy” and one they predict is “unhealthy”</a:t>
            </a:r>
            <a:endParaRPr sz="1600" b="0" i="0" u="none" strike="noStrike" cap="none">
              <a:solidFill>
                <a:srgbClr val="000000"/>
              </a:solidFill>
              <a:latin typeface="Average"/>
              <a:ea typeface="Average"/>
              <a:cs typeface="Average"/>
              <a:sym typeface="Average"/>
            </a:endParaRPr>
          </a:p>
          <a:p>
            <a:pPr marL="285750" marR="0" lvl="0" indent="-285750" algn="l" rtl="0">
              <a:lnSpc>
                <a:spcPct val="125000"/>
              </a:lnSpc>
              <a:spcBef>
                <a:spcPts val="0"/>
              </a:spcBef>
              <a:spcAft>
                <a:spcPts val="0"/>
              </a:spcAft>
              <a:buClr>
                <a:srgbClr val="000000"/>
              </a:buClr>
              <a:buSzPts val="1600"/>
              <a:buFont typeface="Arial"/>
              <a:buChar char="•"/>
            </a:pPr>
            <a:r>
              <a:rPr lang="en" sz="1600" b="1" i="0" u="none" strike="noStrike" cap="none">
                <a:solidFill>
                  <a:srgbClr val="000000"/>
                </a:solidFill>
                <a:latin typeface="Average"/>
                <a:ea typeface="Average"/>
                <a:cs typeface="Average"/>
                <a:sym typeface="Average"/>
              </a:rPr>
              <a:t>Brush away</a:t>
            </a:r>
            <a:r>
              <a:rPr lang="en" sz="1600" b="0" i="0" u="none" strike="noStrike" cap="none">
                <a:solidFill>
                  <a:srgbClr val="000000"/>
                </a:solidFill>
                <a:latin typeface="Average"/>
                <a:ea typeface="Average"/>
                <a:cs typeface="Average"/>
                <a:sym typeface="Average"/>
              </a:rPr>
              <a:t> plant debris, gravel, woodchips, etc covering the soil surface</a:t>
            </a:r>
            <a:endParaRPr sz="1600" b="0" i="0" u="none" strike="noStrike" cap="none">
              <a:solidFill>
                <a:srgbClr val="000000"/>
              </a:solidFill>
              <a:latin typeface="Average"/>
              <a:ea typeface="Average"/>
              <a:cs typeface="Average"/>
              <a:sym typeface="Average"/>
            </a:endParaRPr>
          </a:p>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Dig to </a:t>
            </a:r>
            <a:r>
              <a:rPr lang="en" sz="1600" b="1" i="0" u="none" strike="noStrike" cap="none">
                <a:solidFill>
                  <a:srgbClr val="000000"/>
                </a:solidFill>
                <a:latin typeface="Average"/>
                <a:ea typeface="Average"/>
                <a:cs typeface="Average"/>
                <a:sym typeface="Average"/>
              </a:rPr>
              <a:t>the same depth </a:t>
            </a:r>
            <a:r>
              <a:rPr lang="en" sz="1600" b="0" i="0" u="none" strike="noStrike" cap="none">
                <a:solidFill>
                  <a:srgbClr val="000000"/>
                </a:solidFill>
                <a:latin typeface="Average"/>
                <a:ea typeface="Average"/>
                <a:cs typeface="Average"/>
                <a:sym typeface="Average"/>
              </a:rPr>
              <a:t>at both sites</a:t>
            </a:r>
            <a:endParaRPr/>
          </a:p>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Collect </a:t>
            </a:r>
            <a:r>
              <a:rPr lang="en" sz="1600" b="1" i="0" u="none" strike="noStrike" cap="none">
                <a:solidFill>
                  <a:srgbClr val="000000"/>
                </a:solidFill>
                <a:latin typeface="Average"/>
                <a:ea typeface="Average"/>
                <a:cs typeface="Average"/>
                <a:sym typeface="Average"/>
              </a:rPr>
              <a:t>even cores </a:t>
            </a:r>
            <a:r>
              <a:rPr lang="en" sz="1600" b="0" i="0" u="none" strike="noStrike" cap="none">
                <a:solidFill>
                  <a:srgbClr val="000000"/>
                </a:solidFill>
                <a:latin typeface="Average"/>
                <a:ea typeface="Average"/>
                <a:cs typeface="Average"/>
                <a:sym typeface="Average"/>
              </a:rPr>
              <a:t>across depths (not a pizza slice)</a:t>
            </a:r>
            <a:endParaRPr/>
          </a:p>
          <a:p>
            <a:pPr marL="285750" marR="0" lvl="0" indent="-285750" algn="l" rtl="0">
              <a:lnSpc>
                <a:spcPct val="125000"/>
              </a:lnSpc>
              <a:spcBef>
                <a:spcPts val="0"/>
              </a:spcBef>
              <a:spcAft>
                <a:spcPts val="0"/>
              </a:spcAft>
              <a:buClr>
                <a:srgbClr val="000000"/>
              </a:buClr>
              <a:buSzPts val="1600"/>
              <a:buFont typeface="Arial"/>
              <a:buChar char="•"/>
            </a:pPr>
            <a:r>
              <a:rPr lang="en" sz="1600" b="0" i="0" u="none" strike="noStrike" cap="none">
                <a:solidFill>
                  <a:srgbClr val="000000"/>
                </a:solidFill>
                <a:latin typeface="Average"/>
                <a:ea typeface="Average"/>
                <a:cs typeface="Average"/>
                <a:sym typeface="Average"/>
              </a:rPr>
              <a:t>Collect </a:t>
            </a:r>
            <a:r>
              <a:rPr lang="en" sz="1600" b="1" i="0" u="none" strike="noStrike" cap="none">
                <a:solidFill>
                  <a:srgbClr val="000000"/>
                </a:solidFill>
                <a:latin typeface="Average"/>
                <a:ea typeface="Average"/>
                <a:cs typeface="Average"/>
                <a:sym typeface="Average"/>
              </a:rPr>
              <a:t>~1 cup </a:t>
            </a:r>
            <a:r>
              <a:rPr lang="en" sz="1600" b="0" i="0" u="none" strike="noStrike" cap="none">
                <a:solidFill>
                  <a:srgbClr val="000000"/>
                </a:solidFill>
                <a:latin typeface="Average"/>
                <a:ea typeface="Average"/>
                <a:cs typeface="Average"/>
                <a:sym typeface="Average"/>
              </a:rPr>
              <a:t>of soil per site</a:t>
            </a:r>
            <a:endParaRPr/>
          </a:p>
        </p:txBody>
      </p:sp>
      <p:sp>
        <p:nvSpPr>
          <p:cNvPr id="210" name="Google Shape;210;p32"/>
          <p:cNvSpPr txBox="1"/>
          <p:nvPr/>
        </p:nvSpPr>
        <p:spPr>
          <a:xfrm>
            <a:off x="6483762" y="23362"/>
            <a:ext cx="1544082" cy="2400657"/>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 sz="15000" b="0" i="0" u="none" strike="noStrike" cap="none">
                <a:solidFill>
                  <a:srgbClr val="FF0000"/>
                </a:solidFill>
                <a:latin typeface="Arial"/>
                <a:ea typeface="Arial"/>
                <a:cs typeface="Arial"/>
                <a:sym typeface="Arial"/>
              </a:rPr>
              <a:t>x</a:t>
            </a:r>
            <a:endParaRPr sz="15000" b="0" i="0" u="none" strike="noStrike" cap="none">
              <a:solidFill>
                <a:srgbClr val="FF0000"/>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5" name="Google Shape;215;p33"/>
          <p:cNvSpPr txBox="1"/>
          <p:nvPr/>
        </p:nvSpPr>
        <p:spPr>
          <a:xfrm>
            <a:off x="890750" y="197700"/>
            <a:ext cx="4942800" cy="563100"/>
          </a:xfrm>
          <a:prstGeom prst="rect">
            <a:avLst/>
          </a:prstGeom>
          <a:solidFill>
            <a:srgbClr val="D49A89"/>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0" marR="0" lvl="0" indent="0" algn="ctr" rtl="0">
              <a:lnSpc>
                <a:spcPct val="115000"/>
              </a:lnSpc>
              <a:spcBef>
                <a:spcPts val="0"/>
              </a:spcBef>
              <a:spcAft>
                <a:spcPts val="0"/>
              </a:spcAft>
              <a:buClr>
                <a:srgbClr val="000000"/>
              </a:buClr>
              <a:buSzPts val="2500"/>
              <a:buFont typeface="Arial"/>
              <a:buNone/>
            </a:pPr>
            <a:r>
              <a:rPr lang="en" sz="2300" b="0" i="0" u="none" strike="noStrike" cap="none">
                <a:solidFill>
                  <a:srgbClr val="000000"/>
                </a:solidFill>
                <a:latin typeface="Oswald"/>
                <a:ea typeface="Oswald"/>
                <a:cs typeface="Oswald"/>
                <a:sym typeface="Oswald"/>
              </a:rPr>
              <a:t>Make this chart in your notebook!</a:t>
            </a:r>
            <a:endParaRPr sz="2300" b="0" i="0" u="none" strike="noStrike" cap="none">
              <a:solidFill>
                <a:srgbClr val="000000"/>
              </a:solidFill>
              <a:latin typeface="Oswald"/>
              <a:ea typeface="Oswald"/>
              <a:cs typeface="Oswald"/>
              <a:sym typeface="Oswald"/>
            </a:endParaRPr>
          </a:p>
        </p:txBody>
      </p:sp>
      <p:graphicFrame>
        <p:nvGraphicFramePr>
          <p:cNvPr id="216" name="Google Shape;216;p33"/>
          <p:cNvGraphicFramePr/>
          <p:nvPr/>
        </p:nvGraphicFramePr>
        <p:xfrm>
          <a:off x="890750" y="841616"/>
          <a:ext cx="7235350" cy="2439205"/>
        </p:xfrm>
        <a:graphic>
          <a:graphicData uri="http://schemas.openxmlformats.org/drawingml/2006/table">
            <a:tbl>
              <a:tblPr firstRow="1" bandRow="1">
                <a:noFill/>
                <a:tableStyleId>{38182A16-18E1-4C43-89FF-82367606FBED}</a:tableStyleId>
              </a:tblPr>
              <a:tblGrid>
                <a:gridCol w="1575275">
                  <a:extLst>
                    <a:ext uri="{9D8B030D-6E8A-4147-A177-3AD203B41FA5}">
                      <a16:colId xmlns:a16="http://schemas.microsoft.com/office/drawing/2014/main" val="20000"/>
                    </a:ext>
                  </a:extLst>
                </a:gridCol>
                <a:gridCol w="1691075">
                  <a:extLst>
                    <a:ext uri="{9D8B030D-6E8A-4147-A177-3AD203B41FA5}">
                      <a16:colId xmlns:a16="http://schemas.microsoft.com/office/drawing/2014/main" val="20001"/>
                    </a:ext>
                  </a:extLst>
                </a:gridCol>
                <a:gridCol w="1984500">
                  <a:extLst>
                    <a:ext uri="{9D8B030D-6E8A-4147-A177-3AD203B41FA5}">
                      <a16:colId xmlns:a16="http://schemas.microsoft.com/office/drawing/2014/main" val="20002"/>
                    </a:ext>
                  </a:extLst>
                </a:gridCol>
                <a:gridCol w="1984500">
                  <a:extLst>
                    <a:ext uri="{9D8B030D-6E8A-4147-A177-3AD203B41FA5}">
                      <a16:colId xmlns:a16="http://schemas.microsoft.com/office/drawing/2014/main" val="20003"/>
                    </a:ext>
                  </a:extLst>
                </a:gridCol>
              </a:tblGrid>
              <a:tr h="366525">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sz="1400" b="1" u="none" strike="noStrike" cap="none"/>
                        <a:t>“Healthy” Soil</a:t>
                      </a:r>
                      <a:endParaRPr/>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sz="1400" b="1" u="none" strike="noStrike" cap="none"/>
                        <a:t>“Unhealthy” Soil</a:t>
                      </a:r>
                      <a:endParaRPr/>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ctr" rtl="0">
                        <a:lnSpc>
                          <a:spcPct val="100000"/>
                        </a:lnSpc>
                        <a:spcBef>
                          <a:spcPts val="0"/>
                        </a:spcBef>
                        <a:spcAft>
                          <a:spcPts val="0"/>
                        </a:spcAft>
                        <a:buNone/>
                      </a:pPr>
                      <a:r>
                        <a:rPr lang="en" b="1"/>
                        <a:t>Notes</a:t>
                      </a:r>
                      <a:endParaRPr/>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extLst>
                  <a:ext uri="{0D108BD9-81ED-4DB2-BD59-A6C34878D82A}">
                    <a16:rowId xmlns:a16="http://schemas.microsoft.com/office/drawing/2014/main" val="10000"/>
                  </a:ext>
                </a:extLst>
              </a:tr>
              <a:tr h="485325">
                <a:tc>
                  <a:txBody>
                    <a:bodyPr/>
                    <a:lstStyle/>
                    <a:p>
                      <a:pPr marL="0" marR="0" lvl="0" indent="0" algn="l" rtl="0">
                        <a:lnSpc>
                          <a:spcPct val="100000"/>
                        </a:lnSpc>
                        <a:spcBef>
                          <a:spcPts val="0"/>
                        </a:spcBef>
                        <a:spcAft>
                          <a:spcPts val="0"/>
                        </a:spcAft>
                        <a:buNone/>
                      </a:pPr>
                      <a:r>
                        <a:rPr lang="en" sz="1400" b="1" u="none" strike="noStrike" cap="none"/>
                        <a:t>Organic Matter</a:t>
                      </a:r>
                      <a:endParaRPr/>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extLst>
                  <a:ext uri="{0D108BD9-81ED-4DB2-BD59-A6C34878D82A}">
                    <a16:rowId xmlns:a16="http://schemas.microsoft.com/office/drawing/2014/main" val="10001"/>
                  </a:ext>
                </a:extLst>
              </a:tr>
              <a:tr h="485325">
                <a:tc>
                  <a:txBody>
                    <a:bodyPr/>
                    <a:lstStyle/>
                    <a:p>
                      <a:pPr marL="0" marR="0" lvl="0" indent="0" algn="l" rtl="0">
                        <a:lnSpc>
                          <a:spcPct val="100000"/>
                        </a:lnSpc>
                        <a:spcBef>
                          <a:spcPts val="0"/>
                        </a:spcBef>
                        <a:spcAft>
                          <a:spcPts val="0"/>
                        </a:spcAft>
                        <a:buNone/>
                      </a:pPr>
                      <a:r>
                        <a:rPr lang="en" sz="1400" b="1" u="none" strike="noStrike" cap="none"/>
                        <a:t>Texture</a:t>
                      </a:r>
                      <a:endParaRPr/>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extLst>
                  <a:ext uri="{0D108BD9-81ED-4DB2-BD59-A6C34878D82A}">
                    <a16:rowId xmlns:a16="http://schemas.microsoft.com/office/drawing/2014/main" val="10002"/>
                  </a:ext>
                </a:extLst>
              </a:tr>
              <a:tr h="485325">
                <a:tc>
                  <a:txBody>
                    <a:bodyPr/>
                    <a:lstStyle/>
                    <a:p>
                      <a:pPr marL="0" marR="0" lvl="0" indent="0" algn="l" rtl="0">
                        <a:lnSpc>
                          <a:spcPct val="100000"/>
                        </a:lnSpc>
                        <a:spcBef>
                          <a:spcPts val="0"/>
                        </a:spcBef>
                        <a:spcAft>
                          <a:spcPts val="0"/>
                        </a:spcAft>
                        <a:buNone/>
                      </a:pPr>
                      <a:r>
                        <a:rPr lang="en" sz="1400" b="1" u="none" strike="noStrike" cap="none"/>
                        <a:t>pH</a:t>
                      </a:r>
                      <a:endParaRPr/>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extLst>
                  <a:ext uri="{0D108BD9-81ED-4DB2-BD59-A6C34878D82A}">
                    <a16:rowId xmlns:a16="http://schemas.microsoft.com/office/drawing/2014/main" val="10003"/>
                  </a:ext>
                </a:extLst>
              </a:tr>
              <a:tr h="485325">
                <a:tc>
                  <a:txBody>
                    <a:bodyPr/>
                    <a:lstStyle/>
                    <a:p>
                      <a:pPr marL="0" marR="0" lvl="0" indent="0" algn="l" rtl="0">
                        <a:lnSpc>
                          <a:spcPct val="100000"/>
                        </a:lnSpc>
                        <a:spcBef>
                          <a:spcPts val="0"/>
                        </a:spcBef>
                        <a:spcAft>
                          <a:spcPts val="0"/>
                        </a:spcAft>
                        <a:buNone/>
                      </a:pPr>
                      <a:r>
                        <a:rPr lang="en" sz="1400" b="1" u="none" strike="noStrike" cap="none"/>
                        <a:t>Nitrate</a:t>
                      </a:r>
                      <a:endParaRPr/>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tc>
                  <a:txBody>
                    <a:bodyPr/>
                    <a:lstStyle/>
                    <a:p>
                      <a:pPr marL="0" marR="0" lvl="0" indent="0" algn="l" rtl="0">
                        <a:lnSpc>
                          <a:spcPct val="100000"/>
                        </a:lnSpc>
                        <a:spcBef>
                          <a:spcPts val="0"/>
                        </a:spcBef>
                        <a:spcAft>
                          <a:spcPts val="0"/>
                        </a:spcAft>
                        <a:buNone/>
                      </a:pPr>
                      <a:endParaRPr sz="1400" u="none" strike="noStrike" cap="none"/>
                    </a:p>
                  </a:txBody>
                  <a:tcPr marL="91450" marR="91450" marT="45725" marB="45725">
                    <a:lnL w="28575" cap="flat" cmpd="sng">
                      <a:solidFill>
                        <a:srgbClr val="0C343D"/>
                      </a:solidFill>
                      <a:prstDash val="solid"/>
                      <a:round/>
                      <a:headEnd type="none" w="sm" len="sm"/>
                      <a:tailEnd type="none" w="sm" len="sm"/>
                    </a:lnL>
                    <a:lnR w="28575" cap="flat" cmpd="sng">
                      <a:solidFill>
                        <a:srgbClr val="0C343D"/>
                      </a:solidFill>
                      <a:prstDash val="solid"/>
                      <a:round/>
                      <a:headEnd type="none" w="sm" len="sm"/>
                      <a:tailEnd type="none" w="sm" len="sm"/>
                    </a:lnR>
                    <a:lnT w="28575" cap="flat" cmpd="sng">
                      <a:solidFill>
                        <a:srgbClr val="0C343D"/>
                      </a:solidFill>
                      <a:prstDash val="solid"/>
                      <a:round/>
                      <a:headEnd type="none" w="sm" len="sm"/>
                      <a:tailEnd type="none" w="sm" len="sm"/>
                    </a:lnT>
                    <a:lnB w="28575" cap="flat" cmpd="sng">
                      <a:solidFill>
                        <a:srgbClr val="0C343D"/>
                      </a:solidFill>
                      <a:prstDash val="solid"/>
                      <a:round/>
                      <a:headEnd type="none" w="sm" len="sm"/>
                      <a:tailEnd type="none" w="sm" len="sm"/>
                    </a:lnB>
                    <a:solidFill>
                      <a:schemeClr val="dk1"/>
                    </a:solidFill>
                  </a:tcPr>
                </a:tc>
                <a:extLst>
                  <a:ext uri="{0D108BD9-81ED-4DB2-BD59-A6C34878D82A}">
                    <a16:rowId xmlns:a16="http://schemas.microsoft.com/office/drawing/2014/main" val="10004"/>
                  </a:ext>
                </a:extLst>
              </a:tr>
            </a:tbl>
          </a:graphicData>
        </a:graphic>
      </p:graphicFrame>
      <p:sp>
        <p:nvSpPr>
          <p:cNvPr id="217" name="Google Shape;217;p33"/>
          <p:cNvSpPr txBox="1"/>
          <p:nvPr/>
        </p:nvSpPr>
        <p:spPr>
          <a:xfrm>
            <a:off x="890750" y="3463175"/>
            <a:ext cx="7235400" cy="1447500"/>
          </a:xfrm>
          <a:prstGeom prst="rect">
            <a:avLst/>
          </a:prstGeom>
          <a:solidFill>
            <a:srgbClr val="D6DDD8"/>
          </a:solidFill>
          <a:ln w="28575" cap="flat" cmpd="sng">
            <a:solidFill>
              <a:srgbClr val="0C343D"/>
            </a:solidFill>
            <a:prstDash val="solid"/>
            <a:round/>
            <a:headEnd type="none" w="sm" len="sm"/>
            <a:tailEnd type="none" w="sm" len="sm"/>
          </a:ln>
        </p:spPr>
        <p:txBody>
          <a:bodyPr spcFirstLastPara="1" wrap="square" lIns="91425" tIns="91425" rIns="91425" bIns="91425" anchor="t" anchorCtr="0">
            <a:noAutofit/>
          </a:bodyPr>
          <a:lstStyle/>
          <a:p>
            <a:pPr marL="457200" marR="0" lvl="0" indent="-342900" algn="l" rtl="0">
              <a:lnSpc>
                <a:spcPct val="125000"/>
              </a:lnSpc>
              <a:spcBef>
                <a:spcPts val="0"/>
              </a:spcBef>
              <a:spcAft>
                <a:spcPts val="0"/>
              </a:spcAft>
              <a:buSzPts val="1800"/>
              <a:buFont typeface="Average"/>
              <a:buAutoNum type="arabicPeriod"/>
            </a:pPr>
            <a:r>
              <a:rPr lang="en" sz="1800">
                <a:latin typeface="Average"/>
                <a:ea typeface="Average"/>
                <a:cs typeface="Average"/>
                <a:sym typeface="Average"/>
              </a:rPr>
              <a:t>Where did you healthy soil sample come from?</a:t>
            </a:r>
            <a:endParaRPr sz="1800">
              <a:latin typeface="Average"/>
              <a:ea typeface="Average"/>
              <a:cs typeface="Average"/>
              <a:sym typeface="Average"/>
            </a:endParaRPr>
          </a:p>
          <a:p>
            <a:pPr marL="457200" marR="0" lvl="0" indent="0" algn="l" rtl="0">
              <a:lnSpc>
                <a:spcPct val="125000"/>
              </a:lnSpc>
              <a:spcBef>
                <a:spcPts val="0"/>
              </a:spcBef>
              <a:spcAft>
                <a:spcPts val="0"/>
              </a:spcAft>
              <a:buNone/>
            </a:pPr>
            <a:r>
              <a:rPr lang="en" sz="1800">
                <a:latin typeface="Average"/>
                <a:ea typeface="Average"/>
                <a:cs typeface="Average"/>
                <a:sym typeface="Average"/>
              </a:rPr>
              <a:t>What made you think it was healthy?</a:t>
            </a:r>
            <a:endParaRPr sz="1800">
              <a:latin typeface="Average"/>
              <a:ea typeface="Average"/>
              <a:cs typeface="Average"/>
              <a:sym typeface="Average"/>
            </a:endParaRPr>
          </a:p>
          <a:p>
            <a:pPr marL="457200" marR="0" lvl="0" indent="-342900" algn="l" rtl="0">
              <a:lnSpc>
                <a:spcPct val="125000"/>
              </a:lnSpc>
              <a:spcBef>
                <a:spcPts val="0"/>
              </a:spcBef>
              <a:spcAft>
                <a:spcPts val="0"/>
              </a:spcAft>
              <a:buSzPts val="1800"/>
              <a:buFont typeface="Average"/>
              <a:buAutoNum type="arabicPeriod"/>
            </a:pPr>
            <a:r>
              <a:rPr lang="en" sz="1800">
                <a:latin typeface="Average"/>
                <a:ea typeface="Average"/>
                <a:cs typeface="Average"/>
                <a:sym typeface="Average"/>
              </a:rPr>
              <a:t>Where did your unhealthy soil sample come from?</a:t>
            </a:r>
            <a:endParaRPr sz="1800">
              <a:latin typeface="Average"/>
              <a:ea typeface="Average"/>
              <a:cs typeface="Average"/>
              <a:sym typeface="Average"/>
            </a:endParaRPr>
          </a:p>
          <a:p>
            <a:pPr marL="457200" marR="0" lvl="0" indent="0" algn="l" rtl="0">
              <a:lnSpc>
                <a:spcPct val="125000"/>
              </a:lnSpc>
              <a:spcBef>
                <a:spcPts val="0"/>
              </a:spcBef>
              <a:spcAft>
                <a:spcPts val="0"/>
              </a:spcAft>
              <a:buNone/>
            </a:pPr>
            <a:r>
              <a:rPr lang="en" sz="1800">
                <a:latin typeface="Average"/>
                <a:ea typeface="Average"/>
                <a:cs typeface="Average"/>
                <a:sym typeface="Average"/>
              </a:rPr>
              <a:t>What made you think it was unhealthy?</a:t>
            </a:r>
            <a:endParaRPr sz="1800">
              <a:latin typeface="Average"/>
              <a:ea typeface="Average"/>
              <a:cs typeface="Average"/>
              <a:sym typeface="Average"/>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2159</Words>
  <Application>Microsoft Office PowerPoint</Application>
  <PresentationFormat>On-screen Show (16:9)</PresentationFormat>
  <Paragraphs>176</Paragraphs>
  <Slides>17</Slides>
  <Notes>17</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17</vt:i4>
      </vt:variant>
    </vt:vector>
  </HeadingPairs>
  <TitlesOfParts>
    <vt:vector size="26" baseType="lpstr">
      <vt:lpstr>Times New Roman</vt:lpstr>
      <vt:lpstr>Oswald</vt:lpstr>
      <vt:lpstr>Amatic SC</vt:lpstr>
      <vt:lpstr>Arial</vt:lpstr>
      <vt:lpstr>Caveat</vt:lpstr>
      <vt:lpstr>Caveat Medium</vt:lpstr>
      <vt:lpstr>Average</vt:lpstr>
      <vt:lpstr>Simple Light</vt:lpstr>
      <vt:lpstr>Slate</vt:lpstr>
      <vt:lpstr>What is soil health and why does it matter for climate resilience?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Hannah Ruth Rodgers</cp:lastModifiedBy>
  <cp:revision>1</cp:revision>
  <dcterms:modified xsi:type="dcterms:W3CDTF">2025-09-22T15:19:10Z</dcterms:modified>
</cp:coreProperties>
</file>