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6E433AB0"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4"/>
  </p:sldMasterIdLst>
  <p:notesMasterIdLst>
    <p:notesMasterId r:id="rId41"/>
  </p:notesMasterIdLst>
  <p:sldIdLst>
    <p:sldId id="303" r:id="rId5"/>
    <p:sldId id="269" r:id="rId6"/>
    <p:sldId id="297" r:id="rId7"/>
    <p:sldId id="295" r:id="rId8"/>
    <p:sldId id="272" r:id="rId9"/>
    <p:sldId id="257" r:id="rId10"/>
    <p:sldId id="258" r:id="rId11"/>
    <p:sldId id="261" r:id="rId12"/>
    <p:sldId id="279" r:id="rId13"/>
    <p:sldId id="260" r:id="rId14"/>
    <p:sldId id="282" r:id="rId15"/>
    <p:sldId id="284" r:id="rId16"/>
    <p:sldId id="290" r:id="rId17"/>
    <p:sldId id="262" r:id="rId18"/>
    <p:sldId id="288" r:id="rId19"/>
    <p:sldId id="266" r:id="rId20"/>
    <p:sldId id="274" r:id="rId21"/>
    <p:sldId id="265" r:id="rId22"/>
    <p:sldId id="277" r:id="rId23"/>
    <p:sldId id="289" r:id="rId24"/>
    <p:sldId id="286" r:id="rId25"/>
    <p:sldId id="296" r:id="rId26"/>
    <p:sldId id="287" r:id="rId27"/>
    <p:sldId id="301" r:id="rId28"/>
    <p:sldId id="291" r:id="rId29"/>
    <p:sldId id="264" r:id="rId30"/>
    <p:sldId id="294" r:id="rId31"/>
    <p:sldId id="267" r:id="rId32"/>
    <p:sldId id="298" r:id="rId33"/>
    <p:sldId id="300" r:id="rId34"/>
    <p:sldId id="268" r:id="rId35"/>
    <p:sldId id="285" r:id="rId36"/>
    <p:sldId id="278" r:id="rId37"/>
    <p:sldId id="299" r:id="rId38"/>
    <p:sldId id="302" r:id="rId39"/>
    <p:sldId id="281" r:id="rId40"/>
  </p:sldIdLst>
  <p:sldSz cx="12192000" cy="6858000"/>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anda R. Lehman" initials="AL" lastIdx="1" clrIdx="0">
    <p:extLst>
      <p:ext uri="{19B8F6BF-5375-455C-9EA6-DF929625EA0E}">
        <p15:presenceInfo xmlns:p15="http://schemas.microsoft.com/office/powerpoint/2012/main" userId="S::amandarl@uwyo.edu::5eb3676f-fa24-4183-a373-a95f7e8d487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CC860C-970D-4765-B66E-4ED4E86B7BAF}" v="741" dt="2021-03-22T20:57:59.694"/>
    <p1510:client id="{1A0ABE52-2233-4B31-AEA3-BF14CE1C0A8F}" v="192" dt="2021-03-24T02:00:05.232"/>
    <p1510:client id="{1BB9309D-98F8-4271-9DDC-D9EE2E697B33}" v="111" dt="2021-03-29T20:47:10.237"/>
    <p1510:client id="{1F532884-F22E-1010-1626-5E5AE7A2EF00}" v="781" dt="2021-03-25T16:55:23.099"/>
    <p1510:client id="{40F75ADD-7FE2-44A6-B4A7-8EFD46D04A97}" v="27" dt="2021-03-29T22:42:21.920"/>
    <p1510:client id="{53EC6B81-10BF-44A5-9CB7-B9F2318FE40F}" v="8" dt="2021-03-29T22:43:34.146"/>
    <p1510:client id="{5745DD01-8462-4DAB-B36D-77BC5D36596C}" v="14" dt="2021-03-26T17:24:52.349"/>
    <p1510:client id="{5A07B97D-5377-4199-A1C6-196E9D2214F6}" v="62" dt="2021-03-25T16:30:35.828"/>
    <p1510:client id="{6AC8B79F-B0DB-B000-D5E4-327DF1A67A14}" v="341" dt="2021-03-25T17:45:30.783"/>
    <p1510:client id="{8E25244D-4FF3-40A3-9FA9-D7250407A9F1}" v="241" dt="2021-03-29T19:52:45.290"/>
    <p1510:client id="{B61EB99F-00C7-B000-D8CB-BA879B2E1048}" v="185" dt="2021-03-29T21:09:15.423"/>
    <p1510:client id="{CDC7B79F-005D-B000-D801-C6A5706CE33F}" v="22" dt="2021-03-25T17:03:01.639"/>
    <p1510:client id="{D3F2886D-15F5-42EE-8B48-93AC5E09586A}" v="670" dt="2021-03-29T20:41:58.949"/>
    <p1510:client id="{D4B6ACF7-44F9-4FF5-A636-E7F34C8985FB}" v="102" dt="2021-03-30T15:00:39.464"/>
    <p1510:client id="{D6433DBD-0A0E-4AFE-89FF-999BE39B8800}" v="1" dt="2021-03-30T12:46:15.235"/>
    <p1510:client id="{DBE26790-F709-4584-BF9D-5CCA2D1CA9B2}" v="367" dt="2021-03-30T03:04:02.109"/>
    <p1510:client id="{E56140C5-4731-49E9-8184-EF212F578143}" v="21" dt="2021-03-29T22:06:52.441"/>
    <p1510:client id="{E88C2F80-49C1-4A13-ABDB-0B19D48C0503}" v="128" dt="2021-03-24T02:07:51.015"/>
    <p1510:client id="{F8CAB79F-00B1-B000-D60C-68D7BD16F642}" v="14" dt="2021-03-25T17:53:26.8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289" autoAdjust="0"/>
  </p:normalViewPr>
  <p:slideViewPr>
    <p:cSldViewPr snapToGrid="0">
      <p:cViewPr varScale="1">
        <p:scale>
          <a:sx n="69" d="100"/>
          <a:sy n="69" d="100"/>
        </p:scale>
        <p:origin x="2154" y="7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 C. Boss" userId="S::sboss@uwyo.edu::c1706946-9061-4015-9517-0e4a9772947b" providerId="AD" clId="Web-{D6433DBD-0A0E-4AFE-89FF-999BE39B8800}"/>
    <pc:docChg chg="modSld">
      <pc:chgData name="Stephen C. Boss" userId="S::sboss@uwyo.edu::c1706946-9061-4015-9517-0e4a9772947b" providerId="AD" clId="Web-{D6433DBD-0A0E-4AFE-89FF-999BE39B8800}" dt="2021-03-30T12:51:43.498" v="1388"/>
      <pc:docMkLst>
        <pc:docMk/>
      </pc:docMkLst>
      <pc:sldChg chg="modNotes">
        <pc:chgData name="Stephen C. Boss" userId="S::sboss@uwyo.edu::c1706946-9061-4015-9517-0e4a9772947b" providerId="AD" clId="Web-{D6433DBD-0A0E-4AFE-89FF-999BE39B8800}" dt="2021-03-30T12:23:26.939" v="428"/>
        <pc:sldMkLst>
          <pc:docMk/>
          <pc:sldMk cId="2124418853" sldId="257"/>
        </pc:sldMkLst>
      </pc:sldChg>
      <pc:sldChg chg="modNotes">
        <pc:chgData name="Stephen C. Boss" userId="S::sboss@uwyo.edu::c1706946-9061-4015-9517-0e4a9772947b" providerId="AD" clId="Web-{D6433DBD-0A0E-4AFE-89FF-999BE39B8800}" dt="2021-03-30T12:30:16.780" v="634"/>
        <pc:sldMkLst>
          <pc:docMk/>
          <pc:sldMk cId="1806026201" sldId="262"/>
        </pc:sldMkLst>
      </pc:sldChg>
      <pc:sldChg chg="modNotes">
        <pc:chgData name="Stephen C. Boss" userId="S::sboss@uwyo.edu::c1706946-9061-4015-9517-0e4a9772947b" providerId="AD" clId="Web-{D6433DBD-0A0E-4AFE-89FF-999BE39B8800}" dt="2021-03-30T12:39:05.423" v="1066"/>
        <pc:sldMkLst>
          <pc:docMk/>
          <pc:sldMk cId="2899094468" sldId="265"/>
        </pc:sldMkLst>
      </pc:sldChg>
      <pc:sldChg chg="modNotes">
        <pc:chgData name="Stephen C. Boss" userId="S::sboss@uwyo.edu::c1706946-9061-4015-9517-0e4a9772947b" providerId="AD" clId="Web-{D6433DBD-0A0E-4AFE-89FF-999BE39B8800}" dt="2021-03-30T12:37:18.158" v="1047"/>
        <pc:sldMkLst>
          <pc:docMk/>
          <pc:sldMk cId="38344988" sldId="266"/>
        </pc:sldMkLst>
      </pc:sldChg>
      <pc:sldChg chg="modNotes">
        <pc:chgData name="Stephen C. Boss" userId="S::sboss@uwyo.edu::c1706946-9061-4015-9517-0e4a9772947b" providerId="AD" clId="Web-{D6433DBD-0A0E-4AFE-89FF-999BE39B8800}" dt="2021-03-30T12:14:04.874" v="129"/>
        <pc:sldMkLst>
          <pc:docMk/>
          <pc:sldMk cId="3928309626" sldId="269"/>
        </pc:sldMkLst>
      </pc:sldChg>
      <pc:sldChg chg="modNotes">
        <pc:chgData name="Stephen C. Boss" userId="S::sboss@uwyo.edu::c1706946-9061-4015-9517-0e4a9772947b" providerId="AD" clId="Web-{D6433DBD-0A0E-4AFE-89FF-999BE39B8800}" dt="2021-03-30T12:22:23.345" v="423"/>
        <pc:sldMkLst>
          <pc:docMk/>
          <pc:sldMk cId="3689074708" sldId="272"/>
        </pc:sldMkLst>
      </pc:sldChg>
      <pc:sldChg chg="modNotes">
        <pc:chgData name="Stephen C. Boss" userId="S::sboss@uwyo.edu::c1706946-9061-4015-9517-0e4a9772947b" providerId="AD" clId="Web-{D6433DBD-0A0E-4AFE-89FF-999BE39B8800}" dt="2021-03-30T12:37:34.517" v="1054"/>
        <pc:sldMkLst>
          <pc:docMk/>
          <pc:sldMk cId="1456770094" sldId="274"/>
        </pc:sldMkLst>
      </pc:sldChg>
      <pc:sldChg chg="modNotes">
        <pc:chgData name="Stephen C. Boss" userId="S::sboss@uwyo.edu::c1706946-9061-4015-9517-0e4a9772947b" providerId="AD" clId="Web-{D6433DBD-0A0E-4AFE-89FF-999BE39B8800}" dt="2021-03-30T12:41:04.954" v="1092"/>
        <pc:sldMkLst>
          <pc:docMk/>
          <pc:sldMk cId="4010457420" sldId="277"/>
        </pc:sldMkLst>
      </pc:sldChg>
      <pc:sldChg chg="modNotes">
        <pc:chgData name="Stephen C. Boss" userId="S::sboss@uwyo.edu::c1706946-9061-4015-9517-0e4a9772947b" providerId="AD" clId="Web-{D6433DBD-0A0E-4AFE-89FF-999BE39B8800}" dt="2021-03-30T12:51:43.498" v="1388"/>
        <pc:sldMkLst>
          <pc:docMk/>
          <pc:sldMk cId="2160599233" sldId="278"/>
        </pc:sldMkLst>
      </pc:sldChg>
      <pc:sldChg chg="modNotes">
        <pc:chgData name="Stephen C. Boss" userId="S::sboss@uwyo.edu::c1706946-9061-4015-9517-0e4a9772947b" providerId="AD" clId="Web-{D6433DBD-0A0E-4AFE-89FF-999BE39B8800}" dt="2021-03-30T12:50:44.639" v="1384"/>
        <pc:sldMkLst>
          <pc:docMk/>
          <pc:sldMk cId="2976061818" sldId="285"/>
        </pc:sldMkLst>
      </pc:sldChg>
      <pc:sldChg chg="modNotes">
        <pc:chgData name="Stephen C. Boss" userId="S::sboss@uwyo.edu::c1706946-9061-4015-9517-0e4a9772947b" providerId="AD" clId="Web-{D6433DBD-0A0E-4AFE-89FF-999BE39B8800}" dt="2021-03-30T12:44:59.530" v="1248"/>
        <pc:sldMkLst>
          <pc:docMk/>
          <pc:sldMk cId="4020479023" sldId="287"/>
        </pc:sldMkLst>
      </pc:sldChg>
      <pc:sldChg chg="modNotes">
        <pc:chgData name="Stephen C. Boss" userId="S::sboss@uwyo.edu::c1706946-9061-4015-9517-0e4a9772947b" providerId="AD" clId="Web-{D6433DBD-0A0E-4AFE-89FF-999BE39B8800}" dt="2021-03-30T12:36:17.205" v="1040"/>
        <pc:sldMkLst>
          <pc:docMk/>
          <pc:sldMk cId="1729322775" sldId="288"/>
        </pc:sldMkLst>
      </pc:sldChg>
      <pc:sldChg chg="modNotes">
        <pc:chgData name="Stephen C. Boss" userId="S::sboss@uwyo.edu::c1706946-9061-4015-9517-0e4a9772947b" providerId="AD" clId="Web-{D6433DBD-0A0E-4AFE-89FF-999BE39B8800}" dt="2021-03-30T12:42:13.281" v="1149"/>
        <pc:sldMkLst>
          <pc:docMk/>
          <pc:sldMk cId="465020649" sldId="289"/>
        </pc:sldMkLst>
      </pc:sldChg>
      <pc:sldChg chg="modNotes">
        <pc:chgData name="Stephen C. Boss" userId="S::sboss@uwyo.edu::c1706946-9061-4015-9517-0e4a9772947b" providerId="AD" clId="Web-{D6433DBD-0A0E-4AFE-89FF-999BE39B8800}" dt="2021-03-30T12:27:52.735" v="582"/>
        <pc:sldMkLst>
          <pc:docMk/>
          <pc:sldMk cId="3191431261" sldId="290"/>
        </pc:sldMkLst>
      </pc:sldChg>
      <pc:sldChg chg="modNotes">
        <pc:chgData name="Stephen C. Boss" userId="S::sboss@uwyo.edu::c1706946-9061-4015-9517-0e4a9772947b" providerId="AD" clId="Web-{D6433DBD-0A0E-4AFE-89FF-999BE39B8800}" dt="2021-03-30T12:49:05.359" v="1344"/>
        <pc:sldMkLst>
          <pc:docMk/>
          <pc:sldMk cId="4130511538" sldId="294"/>
        </pc:sldMkLst>
      </pc:sldChg>
      <pc:sldChg chg="modNotes">
        <pc:chgData name="Stephen C. Boss" userId="S::sboss@uwyo.edu::c1706946-9061-4015-9517-0e4a9772947b" providerId="AD" clId="Web-{D6433DBD-0A0E-4AFE-89FF-999BE39B8800}" dt="2021-03-30T12:14:20.468" v="132"/>
        <pc:sldMkLst>
          <pc:docMk/>
          <pc:sldMk cId="966911462" sldId="297"/>
        </pc:sldMkLst>
      </pc:sldChg>
      <pc:sldChg chg="modNotes">
        <pc:chgData name="Stephen C. Boss" userId="S::sboss@uwyo.edu::c1706946-9061-4015-9517-0e4a9772947b" providerId="AD" clId="Web-{D6433DBD-0A0E-4AFE-89FF-999BE39B8800}" dt="2021-03-30T12:47:59.656" v="1324"/>
        <pc:sldMkLst>
          <pc:docMk/>
          <pc:sldMk cId="1166592991" sldId="301"/>
        </pc:sldMkLst>
      </pc:sldChg>
    </pc:docChg>
  </pc:docChgLst>
  <pc:docChgLst>
    <pc:chgData name="Stephen C. Boss" userId="S::sboss@uwyo.edu::c1706946-9061-4015-9517-0e4a9772947b" providerId="AD" clId="Web-{6A335BE4-5BF2-4F14-A6B4-73CCB57B372F}"/>
    <pc:docChg chg="modSld">
      <pc:chgData name="Stephen C. Boss" userId="S::sboss@uwyo.edu::c1706946-9061-4015-9517-0e4a9772947b" providerId="AD" clId="Web-{6A335BE4-5BF2-4F14-A6B4-73CCB57B372F}" dt="2021-03-30T13:54:15.930" v="7"/>
      <pc:docMkLst>
        <pc:docMk/>
      </pc:docMkLst>
      <pc:sldChg chg="modNotes">
        <pc:chgData name="Stephen C. Boss" userId="S::sboss@uwyo.edu::c1706946-9061-4015-9517-0e4a9772947b" providerId="AD" clId="Web-{6A335BE4-5BF2-4F14-A6B4-73CCB57B372F}" dt="2021-03-30T13:54:15.930" v="7"/>
        <pc:sldMkLst>
          <pc:docMk/>
          <pc:sldMk cId="2160599233" sldId="278"/>
        </pc:sldMkLst>
      </pc:sldChg>
    </pc:docChg>
  </pc:docChgLst>
  <pc:docChgLst>
    <pc:chgData name="Stephen C. Boss" userId="S::sboss@uwyo.edu::c1706946-9061-4015-9517-0e4a9772947b" providerId="AD" clId="Web-{E56140C5-4731-49E9-8184-EF212F578143}"/>
    <pc:docChg chg="addSld delSld modSld">
      <pc:chgData name="Stephen C. Boss" userId="S::sboss@uwyo.edu::c1706946-9061-4015-9517-0e4a9772947b" providerId="AD" clId="Web-{E56140C5-4731-49E9-8184-EF212F578143}" dt="2021-03-29T22:30:34.717" v="401"/>
      <pc:docMkLst>
        <pc:docMk/>
      </pc:docMkLst>
      <pc:sldChg chg="modNotes">
        <pc:chgData name="Stephen C. Boss" userId="S::sboss@uwyo.edu::c1706946-9061-4015-9517-0e4a9772947b" providerId="AD" clId="Web-{E56140C5-4731-49E9-8184-EF212F578143}" dt="2021-03-29T21:55:59.258" v="16"/>
        <pc:sldMkLst>
          <pc:docMk/>
          <pc:sldMk cId="2124418853" sldId="257"/>
        </pc:sldMkLst>
      </pc:sldChg>
      <pc:sldChg chg="modNotes">
        <pc:chgData name="Stephen C. Boss" userId="S::sboss@uwyo.edu::c1706946-9061-4015-9517-0e4a9772947b" providerId="AD" clId="Web-{E56140C5-4731-49E9-8184-EF212F578143}" dt="2021-03-29T21:56:18.711" v="30"/>
        <pc:sldMkLst>
          <pc:docMk/>
          <pc:sldMk cId="1603290084" sldId="258"/>
        </pc:sldMkLst>
      </pc:sldChg>
      <pc:sldChg chg="modNotes">
        <pc:chgData name="Stephen C. Boss" userId="S::sboss@uwyo.edu::c1706946-9061-4015-9517-0e4a9772947b" providerId="AD" clId="Web-{E56140C5-4731-49E9-8184-EF212F578143}" dt="2021-03-29T21:57:57.166" v="39"/>
        <pc:sldMkLst>
          <pc:docMk/>
          <pc:sldMk cId="61405632" sldId="260"/>
        </pc:sldMkLst>
      </pc:sldChg>
      <pc:sldChg chg="modNotes">
        <pc:chgData name="Stephen C. Boss" userId="S::sboss@uwyo.edu::c1706946-9061-4015-9517-0e4a9772947b" providerId="AD" clId="Web-{E56140C5-4731-49E9-8184-EF212F578143}" dt="2021-03-29T21:57:33.869" v="33"/>
        <pc:sldMkLst>
          <pc:docMk/>
          <pc:sldMk cId="1729345930" sldId="261"/>
        </pc:sldMkLst>
      </pc:sldChg>
      <pc:sldChg chg="modNotes">
        <pc:chgData name="Stephen C. Boss" userId="S::sboss@uwyo.edu::c1706946-9061-4015-9517-0e4a9772947b" providerId="AD" clId="Web-{E56140C5-4731-49E9-8184-EF212F578143}" dt="2021-03-29T21:59:52.075" v="306"/>
        <pc:sldMkLst>
          <pc:docMk/>
          <pc:sldMk cId="1806026201" sldId="262"/>
        </pc:sldMkLst>
      </pc:sldChg>
      <pc:sldChg chg="modNotes">
        <pc:chgData name="Stephen C. Boss" userId="S::sboss@uwyo.edu::c1706946-9061-4015-9517-0e4a9772947b" providerId="AD" clId="Web-{E56140C5-4731-49E9-8184-EF212F578143}" dt="2021-03-29T22:05:51.800" v="358"/>
        <pc:sldMkLst>
          <pc:docMk/>
          <pc:sldMk cId="3695862661" sldId="264"/>
        </pc:sldMkLst>
      </pc:sldChg>
      <pc:sldChg chg="modNotes">
        <pc:chgData name="Stephen C. Boss" userId="S::sboss@uwyo.edu::c1706946-9061-4015-9517-0e4a9772947b" providerId="AD" clId="Web-{E56140C5-4731-49E9-8184-EF212F578143}" dt="2021-03-29T22:01:49.295" v="319"/>
        <pc:sldMkLst>
          <pc:docMk/>
          <pc:sldMk cId="2899094468" sldId="265"/>
        </pc:sldMkLst>
      </pc:sldChg>
      <pc:sldChg chg="modNotes">
        <pc:chgData name="Stephen C. Boss" userId="S::sboss@uwyo.edu::c1706946-9061-4015-9517-0e4a9772947b" providerId="AD" clId="Web-{E56140C5-4731-49E9-8184-EF212F578143}" dt="2021-03-29T22:00:59.810" v="315"/>
        <pc:sldMkLst>
          <pc:docMk/>
          <pc:sldMk cId="38344988" sldId="266"/>
        </pc:sldMkLst>
      </pc:sldChg>
      <pc:sldChg chg="modNotes">
        <pc:chgData name="Stephen C. Boss" userId="S::sboss@uwyo.edu::c1706946-9061-4015-9517-0e4a9772947b" providerId="AD" clId="Web-{E56140C5-4731-49E9-8184-EF212F578143}" dt="2021-03-29T22:06:52.113" v="367"/>
        <pc:sldMkLst>
          <pc:docMk/>
          <pc:sldMk cId="2485560077" sldId="267"/>
        </pc:sldMkLst>
      </pc:sldChg>
      <pc:sldChg chg="modNotes">
        <pc:chgData name="Stephen C. Boss" userId="S::sboss@uwyo.edu::c1706946-9061-4015-9517-0e4a9772947b" providerId="AD" clId="Web-{E56140C5-4731-49E9-8184-EF212F578143}" dt="2021-03-29T22:29:49.013" v="387"/>
        <pc:sldMkLst>
          <pc:docMk/>
          <pc:sldMk cId="2257007327" sldId="268"/>
        </pc:sldMkLst>
      </pc:sldChg>
      <pc:sldChg chg="modNotes">
        <pc:chgData name="Stephen C. Boss" userId="S::sboss@uwyo.edu::c1706946-9061-4015-9517-0e4a9772947b" providerId="AD" clId="Web-{E56140C5-4731-49E9-8184-EF212F578143}" dt="2021-03-29T21:54:49.335" v="4"/>
        <pc:sldMkLst>
          <pc:docMk/>
          <pc:sldMk cId="3928309626" sldId="269"/>
        </pc:sldMkLst>
      </pc:sldChg>
      <pc:sldChg chg="modNotes">
        <pc:chgData name="Stephen C. Boss" userId="S::sboss@uwyo.edu::c1706946-9061-4015-9517-0e4a9772947b" providerId="AD" clId="Web-{E56140C5-4731-49E9-8184-EF212F578143}" dt="2021-03-29T22:30:34.717" v="401"/>
        <pc:sldMkLst>
          <pc:docMk/>
          <pc:sldMk cId="2160599233" sldId="278"/>
        </pc:sldMkLst>
      </pc:sldChg>
      <pc:sldChg chg="modNotes">
        <pc:chgData name="Stephen C. Boss" userId="S::sboss@uwyo.edu::c1706946-9061-4015-9517-0e4a9772947b" providerId="AD" clId="Web-{E56140C5-4731-49E9-8184-EF212F578143}" dt="2021-03-29T22:30:06.201" v="392"/>
        <pc:sldMkLst>
          <pc:docMk/>
          <pc:sldMk cId="1693484055" sldId="281"/>
        </pc:sldMkLst>
      </pc:sldChg>
      <pc:sldChg chg="modNotes">
        <pc:chgData name="Stephen C. Boss" userId="S::sboss@uwyo.edu::c1706946-9061-4015-9517-0e4a9772947b" providerId="AD" clId="Web-{E56140C5-4731-49E9-8184-EF212F578143}" dt="2021-03-29T21:58:13.245" v="48"/>
        <pc:sldMkLst>
          <pc:docMk/>
          <pc:sldMk cId="1839557418" sldId="282"/>
        </pc:sldMkLst>
      </pc:sldChg>
      <pc:sldChg chg="del">
        <pc:chgData name="Stephen C. Boss" userId="S::sboss@uwyo.edu::c1706946-9061-4015-9517-0e4a9772947b" providerId="AD" clId="Web-{E56140C5-4731-49E9-8184-EF212F578143}" dt="2021-03-29T22:02:15.686" v="324"/>
        <pc:sldMkLst>
          <pc:docMk/>
          <pc:sldMk cId="1799326093" sldId="283"/>
        </pc:sldMkLst>
      </pc:sldChg>
      <pc:sldChg chg="modNotes">
        <pc:chgData name="Stephen C. Boss" userId="S::sboss@uwyo.edu::c1706946-9061-4015-9517-0e4a9772947b" providerId="AD" clId="Web-{E56140C5-4731-49E9-8184-EF212F578143}" dt="2021-03-29T21:58:21.542" v="52"/>
        <pc:sldMkLst>
          <pc:docMk/>
          <pc:sldMk cId="2554160484" sldId="284"/>
        </pc:sldMkLst>
      </pc:sldChg>
      <pc:sldChg chg="modNotes">
        <pc:chgData name="Stephen C. Boss" userId="S::sboss@uwyo.edu::c1706946-9061-4015-9517-0e4a9772947b" providerId="AD" clId="Web-{E56140C5-4731-49E9-8184-EF212F578143}" dt="2021-03-29T22:29:31.794" v="383"/>
        <pc:sldMkLst>
          <pc:docMk/>
          <pc:sldMk cId="2976061818" sldId="285"/>
        </pc:sldMkLst>
      </pc:sldChg>
      <pc:sldChg chg="modNotes">
        <pc:chgData name="Stephen C. Boss" userId="S::sboss@uwyo.edu::c1706946-9061-4015-9517-0e4a9772947b" providerId="AD" clId="Web-{E56140C5-4731-49E9-8184-EF212F578143}" dt="2021-03-29T22:02:08.624" v="323"/>
        <pc:sldMkLst>
          <pc:docMk/>
          <pc:sldMk cId="2492883302" sldId="286"/>
        </pc:sldMkLst>
      </pc:sldChg>
      <pc:sldChg chg="addSp delSp modSp modNotes">
        <pc:chgData name="Stephen C. Boss" userId="S::sboss@uwyo.edu::c1706946-9061-4015-9517-0e4a9772947b" providerId="AD" clId="Web-{E56140C5-4731-49E9-8184-EF212F578143}" dt="2021-03-29T22:04:20.407" v="342"/>
        <pc:sldMkLst>
          <pc:docMk/>
          <pc:sldMk cId="4020479023" sldId="287"/>
        </pc:sldMkLst>
        <pc:picChg chg="add del mod">
          <ac:chgData name="Stephen C. Boss" userId="S::sboss@uwyo.edu::c1706946-9061-4015-9517-0e4a9772947b" providerId="AD" clId="Web-{E56140C5-4731-49E9-8184-EF212F578143}" dt="2021-03-29T22:04:20.407" v="342"/>
          <ac:picMkLst>
            <pc:docMk/>
            <pc:sldMk cId="4020479023" sldId="287"/>
            <ac:picMk id="4" creationId="{F13C2D1E-68FC-4957-A7FC-E6396F359A7D}"/>
          </ac:picMkLst>
        </pc:picChg>
      </pc:sldChg>
      <pc:sldChg chg="modNotes">
        <pc:chgData name="Stephen C. Boss" userId="S::sboss@uwyo.edu::c1706946-9061-4015-9517-0e4a9772947b" providerId="AD" clId="Web-{E56140C5-4731-49E9-8184-EF212F578143}" dt="2021-03-29T22:00:29.044" v="311"/>
        <pc:sldMkLst>
          <pc:docMk/>
          <pc:sldMk cId="1729322775" sldId="288"/>
        </pc:sldMkLst>
      </pc:sldChg>
      <pc:sldChg chg="modNotes">
        <pc:chgData name="Stephen C. Boss" userId="S::sboss@uwyo.edu::c1706946-9061-4015-9517-0e4a9772947b" providerId="AD" clId="Web-{E56140C5-4731-49E9-8184-EF212F578143}" dt="2021-03-29T22:02:54.734" v="334"/>
        <pc:sldMkLst>
          <pc:docMk/>
          <pc:sldMk cId="465020649" sldId="289"/>
        </pc:sldMkLst>
      </pc:sldChg>
      <pc:sldChg chg="modNotes">
        <pc:chgData name="Stephen C. Boss" userId="S::sboss@uwyo.edu::c1706946-9061-4015-9517-0e4a9772947b" providerId="AD" clId="Web-{E56140C5-4731-49E9-8184-EF212F578143}" dt="2021-03-29T21:59:18.949" v="302"/>
        <pc:sldMkLst>
          <pc:docMk/>
          <pc:sldMk cId="3191431261" sldId="290"/>
        </pc:sldMkLst>
      </pc:sldChg>
      <pc:sldChg chg="modNotes">
        <pc:chgData name="Stephen C. Boss" userId="S::sboss@uwyo.edu::c1706946-9061-4015-9517-0e4a9772947b" providerId="AD" clId="Web-{E56140C5-4731-49E9-8184-EF212F578143}" dt="2021-03-29T22:05:22.065" v="354"/>
        <pc:sldMkLst>
          <pc:docMk/>
          <pc:sldMk cId="2869073015" sldId="291"/>
        </pc:sldMkLst>
      </pc:sldChg>
      <pc:sldChg chg="del">
        <pc:chgData name="Stephen C. Boss" userId="S::sboss@uwyo.edu::c1706946-9061-4015-9517-0e4a9772947b" providerId="AD" clId="Web-{E56140C5-4731-49E9-8184-EF212F578143}" dt="2021-03-29T22:06:03.722" v="359"/>
        <pc:sldMkLst>
          <pc:docMk/>
          <pc:sldMk cId="1070122028" sldId="293"/>
        </pc:sldMkLst>
      </pc:sldChg>
      <pc:sldChg chg="modNotes">
        <pc:chgData name="Stephen C. Boss" userId="S::sboss@uwyo.edu::c1706946-9061-4015-9517-0e4a9772947b" providerId="AD" clId="Web-{E56140C5-4731-49E9-8184-EF212F578143}" dt="2021-03-29T22:29:05.840" v="378"/>
        <pc:sldMkLst>
          <pc:docMk/>
          <pc:sldMk cId="4130511538" sldId="294"/>
        </pc:sldMkLst>
      </pc:sldChg>
      <pc:sldChg chg="modNotes">
        <pc:chgData name="Stephen C. Boss" userId="S::sboss@uwyo.edu::c1706946-9061-4015-9517-0e4a9772947b" providerId="AD" clId="Web-{E56140C5-4731-49E9-8184-EF212F578143}" dt="2021-03-29T22:03:40.094" v="336"/>
        <pc:sldMkLst>
          <pc:docMk/>
          <pc:sldMk cId="227319942" sldId="296"/>
        </pc:sldMkLst>
      </pc:sldChg>
      <pc:sldChg chg="modNotes">
        <pc:chgData name="Stephen C. Boss" userId="S::sboss@uwyo.edu::c1706946-9061-4015-9517-0e4a9772947b" providerId="AD" clId="Web-{E56140C5-4731-49E9-8184-EF212F578143}" dt="2021-03-29T21:55:05.319" v="12"/>
        <pc:sldMkLst>
          <pc:docMk/>
          <pc:sldMk cId="966911462" sldId="297"/>
        </pc:sldMkLst>
      </pc:sldChg>
      <pc:sldChg chg="modNotes">
        <pc:chgData name="Stephen C. Boss" userId="S::sboss@uwyo.edu::c1706946-9061-4015-9517-0e4a9772947b" providerId="AD" clId="Web-{E56140C5-4731-49E9-8184-EF212F578143}" dt="2021-03-29T22:07:39.302" v="374"/>
        <pc:sldMkLst>
          <pc:docMk/>
          <pc:sldMk cId="2110415329" sldId="298"/>
        </pc:sldMkLst>
      </pc:sldChg>
      <pc:sldChg chg="modNotes">
        <pc:chgData name="Stephen C. Boss" userId="S::sboss@uwyo.edu::c1706946-9061-4015-9517-0e4a9772947b" providerId="AD" clId="Web-{E56140C5-4731-49E9-8184-EF212F578143}" dt="2021-03-29T22:30:18.888" v="395"/>
        <pc:sldMkLst>
          <pc:docMk/>
          <pc:sldMk cId="3424118295" sldId="299"/>
        </pc:sldMkLst>
      </pc:sldChg>
      <pc:sldChg chg="addSp delSp modSp new modNotes">
        <pc:chgData name="Stephen C. Boss" userId="S::sboss@uwyo.edu::c1706946-9061-4015-9517-0e4a9772947b" providerId="AD" clId="Web-{E56140C5-4731-49E9-8184-EF212F578143}" dt="2021-03-29T22:05:11.752" v="348"/>
        <pc:sldMkLst>
          <pc:docMk/>
          <pc:sldMk cId="1166592991" sldId="301"/>
        </pc:sldMkLst>
        <pc:spChg chg="mod">
          <ac:chgData name="Stephen C. Boss" userId="S::sboss@uwyo.edu::c1706946-9061-4015-9517-0e4a9772947b" providerId="AD" clId="Web-{E56140C5-4731-49E9-8184-EF212F578143}" dt="2021-03-29T22:04:46.814" v="344" actId="20577"/>
          <ac:spMkLst>
            <pc:docMk/>
            <pc:sldMk cId="1166592991" sldId="301"/>
            <ac:spMk id="2" creationId="{40624A82-4E58-44DC-8B92-C4C72E136347}"/>
          </ac:spMkLst>
        </pc:spChg>
        <pc:spChg chg="del">
          <ac:chgData name="Stephen C. Boss" userId="S::sboss@uwyo.edu::c1706946-9061-4015-9517-0e4a9772947b" providerId="AD" clId="Web-{E56140C5-4731-49E9-8184-EF212F578143}" dt="2021-03-29T22:04:53.017" v="345"/>
          <ac:spMkLst>
            <pc:docMk/>
            <pc:sldMk cId="1166592991" sldId="301"/>
            <ac:spMk id="3" creationId="{BAD96D23-6EC1-4164-B4C7-3EA7C8191CFC}"/>
          </ac:spMkLst>
        </pc:spChg>
        <pc:picChg chg="add mod ord">
          <ac:chgData name="Stephen C. Boss" userId="S::sboss@uwyo.edu::c1706946-9061-4015-9517-0e4a9772947b" providerId="AD" clId="Web-{E56140C5-4731-49E9-8184-EF212F578143}" dt="2021-03-29T22:04:53.017" v="345"/>
          <ac:picMkLst>
            <pc:docMk/>
            <pc:sldMk cId="1166592991" sldId="301"/>
            <ac:picMk id="4" creationId="{57178203-F02B-4C22-BDB0-34E1D2F09CAD}"/>
          </ac:picMkLst>
        </pc:picChg>
      </pc:sldChg>
    </pc:docChg>
  </pc:docChgLst>
  <pc:docChgLst>
    <pc:chgData name="Amanda R. Lehman" userId="S::amandarl@uwyo.edu::5eb3676f-fa24-4183-a373-a95f7e8d487c" providerId="AD" clId="Web-{DBE26790-F709-4584-BF9D-5CCA2D1CA9B2}"/>
    <pc:docChg chg="addSld modSld">
      <pc:chgData name="Amanda R. Lehman" userId="S::amandarl@uwyo.edu::5eb3676f-fa24-4183-a373-a95f7e8d487c" providerId="AD" clId="Web-{DBE26790-F709-4584-BF9D-5CCA2D1CA9B2}" dt="2021-03-30T03:05:04.531" v="318"/>
      <pc:docMkLst>
        <pc:docMk/>
      </pc:docMkLst>
      <pc:sldChg chg="modNotes">
        <pc:chgData name="Amanda R. Lehman" userId="S::amandarl@uwyo.edu::5eb3676f-fa24-4183-a373-a95f7e8d487c" providerId="AD" clId="Web-{DBE26790-F709-4584-BF9D-5CCA2D1CA9B2}" dt="2021-03-30T03:05:04.531" v="318"/>
        <pc:sldMkLst>
          <pc:docMk/>
          <pc:sldMk cId="1603290084" sldId="258"/>
        </pc:sldMkLst>
      </pc:sldChg>
      <pc:sldChg chg="modSp">
        <pc:chgData name="Amanda R. Lehman" userId="S::amandarl@uwyo.edu::5eb3676f-fa24-4183-a373-a95f7e8d487c" providerId="AD" clId="Web-{DBE26790-F709-4584-BF9D-5CCA2D1CA9B2}" dt="2021-03-30T03:04:02.109" v="313" actId="14100"/>
        <pc:sldMkLst>
          <pc:docMk/>
          <pc:sldMk cId="3689074708" sldId="272"/>
        </pc:sldMkLst>
        <pc:picChg chg="mod">
          <ac:chgData name="Amanda R. Lehman" userId="S::amandarl@uwyo.edu::5eb3676f-fa24-4183-a373-a95f7e8d487c" providerId="AD" clId="Web-{DBE26790-F709-4584-BF9D-5CCA2D1CA9B2}" dt="2021-03-30T03:04:02.109" v="313" actId="14100"/>
          <ac:picMkLst>
            <pc:docMk/>
            <pc:sldMk cId="3689074708" sldId="272"/>
            <ac:picMk id="3" creationId="{CC56498F-4B8E-4372-89D7-A4648F85E796}"/>
          </ac:picMkLst>
        </pc:picChg>
      </pc:sldChg>
      <pc:sldChg chg="modSp">
        <pc:chgData name="Amanda R. Lehman" userId="S::amandarl@uwyo.edu::5eb3676f-fa24-4183-a373-a95f7e8d487c" providerId="AD" clId="Web-{DBE26790-F709-4584-BF9D-5CCA2D1CA9B2}" dt="2021-03-30T02:55:29.060" v="277" actId="1076"/>
        <pc:sldMkLst>
          <pc:docMk/>
          <pc:sldMk cId="2160599233" sldId="278"/>
        </pc:sldMkLst>
        <pc:spChg chg="mod">
          <ac:chgData name="Amanda R. Lehman" userId="S::amandarl@uwyo.edu::5eb3676f-fa24-4183-a373-a95f7e8d487c" providerId="AD" clId="Web-{DBE26790-F709-4584-BF9D-5CCA2D1CA9B2}" dt="2021-03-30T02:55:29.060" v="277" actId="1076"/>
          <ac:spMkLst>
            <pc:docMk/>
            <pc:sldMk cId="2160599233" sldId="278"/>
            <ac:spMk id="3" creationId="{00000000-0000-0000-0000-000000000000}"/>
          </ac:spMkLst>
        </pc:spChg>
      </pc:sldChg>
      <pc:sldChg chg="modNotes">
        <pc:chgData name="Amanda R. Lehman" userId="S::amandarl@uwyo.edu::5eb3676f-fa24-4183-a373-a95f7e8d487c" providerId="AD" clId="Web-{DBE26790-F709-4584-BF9D-5CCA2D1CA9B2}" dt="2021-03-30T02:46:53.901" v="10"/>
        <pc:sldMkLst>
          <pc:docMk/>
          <pc:sldMk cId="1693484055" sldId="281"/>
        </pc:sldMkLst>
      </pc:sldChg>
      <pc:sldChg chg="modSp">
        <pc:chgData name="Amanda R. Lehman" userId="S::amandarl@uwyo.edu::5eb3676f-fa24-4183-a373-a95f7e8d487c" providerId="AD" clId="Web-{DBE26790-F709-4584-BF9D-5CCA2D1CA9B2}" dt="2021-03-30T02:46:12.931" v="0" actId="1076"/>
        <pc:sldMkLst>
          <pc:docMk/>
          <pc:sldMk cId="2869073015" sldId="291"/>
        </pc:sldMkLst>
        <pc:picChg chg="mod">
          <ac:chgData name="Amanda R. Lehman" userId="S::amandarl@uwyo.edu::5eb3676f-fa24-4183-a373-a95f7e8d487c" providerId="AD" clId="Web-{DBE26790-F709-4584-BF9D-5CCA2D1CA9B2}" dt="2021-03-30T02:46:12.931" v="0" actId="1076"/>
          <ac:picMkLst>
            <pc:docMk/>
            <pc:sldMk cId="2869073015" sldId="291"/>
            <ac:picMk id="3" creationId="{7F7E49B2-0915-4BC1-9D8E-D449B3C9F3A5}"/>
          </ac:picMkLst>
        </pc:picChg>
      </pc:sldChg>
      <pc:sldChg chg="modSp">
        <pc:chgData name="Amanda R. Lehman" userId="S::amandarl@uwyo.edu::5eb3676f-fa24-4183-a373-a95f7e8d487c" providerId="AD" clId="Web-{DBE26790-F709-4584-BF9D-5CCA2D1CA9B2}" dt="2021-03-30T03:02:09.452" v="310" actId="14100"/>
        <pc:sldMkLst>
          <pc:docMk/>
          <pc:sldMk cId="951906455" sldId="295"/>
        </pc:sldMkLst>
        <pc:spChg chg="mod">
          <ac:chgData name="Amanda R. Lehman" userId="S::amandarl@uwyo.edu::5eb3676f-fa24-4183-a373-a95f7e8d487c" providerId="AD" clId="Web-{DBE26790-F709-4584-BF9D-5CCA2D1CA9B2}" dt="2021-03-30T03:02:09.452" v="310" actId="14100"/>
          <ac:spMkLst>
            <pc:docMk/>
            <pc:sldMk cId="951906455" sldId="295"/>
            <ac:spMk id="3" creationId="{BB2B91A6-462C-42B6-BBEA-ABDF7C8E715E}"/>
          </ac:spMkLst>
        </pc:spChg>
      </pc:sldChg>
      <pc:sldChg chg="addSp delSp modSp modNotes">
        <pc:chgData name="Amanda R. Lehman" userId="S::amandarl@uwyo.edu::5eb3676f-fa24-4183-a373-a95f7e8d487c" providerId="AD" clId="Web-{DBE26790-F709-4584-BF9D-5CCA2D1CA9B2}" dt="2021-03-30T02:51:49.793" v="224" actId="20577"/>
        <pc:sldMkLst>
          <pc:docMk/>
          <pc:sldMk cId="3424118295" sldId="299"/>
        </pc:sldMkLst>
        <pc:spChg chg="mod">
          <ac:chgData name="Amanda R. Lehman" userId="S::amandarl@uwyo.edu::5eb3676f-fa24-4183-a373-a95f7e8d487c" providerId="AD" clId="Web-{DBE26790-F709-4584-BF9D-5CCA2D1CA9B2}" dt="2021-03-30T02:51:49.793" v="224" actId="20577"/>
          <ac:spMkLst>
            <pc:docMk/>
            <pc:sldMk cId="3424118295" sldId="299"/>
            <ac:spMk id="3" creationId="{935FFBCE-132E-4050-ABEF-F099C2309939}"/>
          </ac:spMkLst>
        </pc:spChg>
        <pc:picChg chg="add del mod">
          <ac:chgData name="Amanda R. Lehman" userId="S::amandarl@uwyo.edu::5eb3676f-fa24-4183-a373-a95f7e8d487c" providerId="AD" clId="Web-{DBE26790-F709-4584-BF9D-5CCA2D1CA9B2}" dt="2021-03-30T02:51:30.903" v="215"/>
          <ac:picMkLst>
            <pc:docMk/>
            <pc:sldMk cId="3424118295" sldId="299"/>
            <ac:picMk id="4" creationId="{AF6FF785-3AAE-4140-BFD3-F36C2714B013}"/>
          </ac:picMkLst>
        </pc:picChg>
      </pc:sldChg>
      <pc:sldChg chg="addSp delSp modSp new mod setBg modNotes">
        <pc:chgData name="Amanda R. Lehman" userId="S::amandarl@uwyo.edu::5eb3676f-fa24-4183-a373-a95f7e8d487c" providerId="AD" clId="Web-{DBE26790-F709-4584-BF9D-5CCA2D1CA9B2}" dt="2021-03-30T02:53:30.794" v="264"/>
        <pc:sldMkLst>
          <pc:docMk/>
          <pc:sldMk cId="3142045000" sldId="302"/>
        </pc:sldMkLst>
        <pc:spChg chg="add del">
          <ac:chgData name="Amanda R. Lehman" userId="S::amandarl@uwyo.edu::5eb3676f-fa24-4183-a373-a95f7e8d487c" providerId="AD" clId="Web-{DBE26790-F709-4584-BF9D-5CCA2D1CA9B2}" dt="2021-03-30T02:51:22.137" v="212"/>
          <ac:spMkLst>
            <pc:docMk/>
            <pc:sldMk cId="3142045000" sldId="302"/>
            <ac:spMk id="2" creationId="{61CBD096-4EA9-4F0A-B7EF-083317A6CAD9}"/>
          </ac:spMkLst>
        </pc:spChg>
        <pc:spChg chg="add del">
          <ac:chgData name="Amanda R. Lehman" userId="S::amandarl@uwyo.edu::5eb3676f-fa24-4183-a373-a95f7e8d487c" providerId="AD" clId="Web-{DBE26790-F709-4584-BF9D-5CCA2D1CA9B2}" dt="2021-03-30T02:51:22.137" v="212"/>
          <ac:spMkLst>
            <pc:docMk/>
            <pc:sldMk cId="3142045000" sldId="302"/>
            <ac:spMk id="3" creationId="{2E85E22C-94E8-449B-B37B-AFD9F2D67789}"/>
          </ac:spMkLst>
        </pc:spChg>
        <pc:spChg chg="add mod">
          <ac:chgData name="Amanda R. Lehman" userId="S::amandarl@uwyo.edu::5eb3676f-fa24-4183-a373-a95f7e8d487c" providerId="AD" clId="Web-{DBE26790-F709-4584-BF9D-5CCA2D1CA9B2}" dt="2021-03-30T02:52:58.528" v="236" actId="1076"/>
          <ac:spMkLst>
            <pc:docMk/>
            <pc:sldMk cId="3142045000" sldId="302"/>
            <ac:spMk id="6" creationId="{EB3DB50B-C58A-4ADC-82C7-DAF658E00588}"/>
          </ac:spMkLst>
        </pc:spChg>
        <pc:spChg chg="add del">
          <ac:chgData name="Amanda R. Lehman" userId="S::amandarl@uwyo.edu::5eb3676f-fa24-4183-a373-a95f7e8d487c" providerId="AD" clId="Web-{DBE26790-F709-4584-BF9D-5CCA2D1CA9B2}" dt="2021-03-30T02:51:58.778" v="225"/>
          <ac:spMkLst>
            <pc:docMk/>
            <pc:sldMk cId="3142045000" sldId="302"/>
            <ac:spMk id="7" creationId="{B57B9212-F38D-4149-844C-A03D40E23E23}"/>
          </ac:spMkLst>
        </pc:spChg>
        <pc:spChg chg="add del">
          <ac:chgData name="Amanda R. Lehman" userId="S::amandarl@uwyo.edu::5eb3676f-fa24-4183-a373-a95f7e8d487c" providerId="AD" clId="Web-{DBE26790-F709-4584-BF9D-5CCA2D1CA9B2}" dt="2021-03-30T02:51:22.121" v="211"/>
          <ac:spMkLst>
            <pc:docMk/>
            <pc:sldMk cId="3142045000" sldId="302"/>
            <ac:spMk id="10" creationId="{E6E37985-09B8-4F09-93C7-44CB3EDE52A4}"/>
          </ac:spMkLst>
        </pc:spChg>
        <pc:spChg chg="add del">
          <ac:chgData name="Amanda R. Lehman" userId="S::amandarl@uwyo.edu::5eb3676f-fa24-4183-a373-a95f7e8d487c" providerId="AD" clId="Web-{DBE26790-F709-4584-BF9D-5CCA2D1CA9B2}" dt="2021-03-30T02:52:10.434" v="228"/>
          <ac:spMkLst>
            <pc:docMk/>
            <pc:sldMk cId="3142045000" sldId="302"/>
            <ac:spMk id="12" creationId="{9A59D6AC-B583-4DCF-89D8-12F6A13BD287}"/>
          </ac:spMkLst>
        </pc:spChg>
        <pc:spChg chg="add del">
          <ac:chgData name="Amanda R. Lehman" userId="S::amandarl@uwyo.edu::5eb3676f-fa24-4183-a373-a95f7e8d487c" providerId="AD" clId="Web-{DBE26790-F709-4584-BF9D-5CCA2D1CA9B2}" dt="2021-03-30T02:52:10.434" v="228"/>
          <ac:spMkLst>
            <pc:docMk/>
            <pc:sldMk cId="3142045000" sldId="302"/>
            <ac:spMk id="14" creationId="{0819A562-3A05-4F49-8985-6050DA5B3A7B}"/>
          </ac:spMkLst>
        </pc:spChg>
        <pc:spChg chg="add del">
          <ac:chgData name="Amanda R. Lehman" userId="S::amandarl@uwyo.edu::5eb3676f-fa24-4183-a373-a95f7e8d487c" providerId="AD" clId="Web-{DBE26790-F709-4584-BF9D-5CCA2D1CA9B2}" dt="2021-03-30T02:52:10.434" v="228"/>
          <ac:spMkLst>
            <pc:docMk/>
            <pc:sldMk cId="3142045000" sldId="302"/>
            <ac:spMk id="16" creationId="{16BC1009-44B8-469B-8AB6-7A0642CC6714}"/>
          </ac:spMkLst>
        </pc:spChg>
        <pc:spChg chg="add">
          <ac:chgData name="Amanda R. Lehman" userId="S::amandarl@uwyo.edu::5eb3676f-fa24-4183-a373-a95f7e8d487c" providerId="AD" clId="Web-{DBE26790-F709-4584-BF9D-5CCA2D1CA9B2}" dt="2021-03-30T02:52:10.434" v="228"/>
          <ac:spMkLst>
            <pc:docMk/>
            <pc:sldMk cId="3142045000" sldId="302"/>
            <ac:spMk id="21" creationId="{B57B9212-F38D-4149-844C-A03D40E23E23}"/>
          </ac:spMkLst>
        </pc:spChg>
        <pc:picChg chg="add mod">
          <ac:chgData name="Amanda R. Lehman" userId="S::amandarl@uwyo.edu::5eb3676f-fa24-4183-a373-a95f7e8d487c" providerId="AD" clId="Web-{DBE26790-F709-4584-BF9D-5CCA2D1CA9B2}" dt="2021-03-30T02:53:09.215" v="238" actId="1076"/>
          <ac:picMkLst>
            <pc:docMk/>
            <pc:sldMk cId="3142045000" sldId="302"/>
            <ac:picMk id="5" creationId="{5B7F1CE4-C429-4AB5-A86C-D48AA3D78F7A}"/>
          </ac:picMkLst>
        </pc:picChg>
      </pc:sldChg>
    </pc:docChg>
  </pc:docChgLst>
  <pc:docChgLst>
    <pc:chgData name="Amanda R. Lehman" userId="S::amandarl@uwyo.edu::5eb3676f-fa24-4183-a373-a95f7e8d487c" providerId="AD" clId="Web-{1BB9309D-98F8-4271-9DDC-D9EE2E697B33}"/>
    <pc:docChg chg="modSld">
      <pc:chgData name="Amanda R. Lehman" userId="S::amandarl@uwyo.edu::5eb3676f-fa24-4183-a373-a95f7e8d487c" providerId="AD" clId="Web-{1BB9309D-98F8-4271-9DDC-D9EE2E697B33}" dt="2021-03-29T20:47:10.221" v="55" actId="20577"/>
      <pc:docMkLst>
        <pc:docMk/>
      </pc:docMkLst>
      <pc:sldChg chg="addSp modSp">
        <pc:chgData name="Amanda R. Lehman" userId="S::amandarl@uwyo.edu::5eb3676f-fa24-4183-a373-a95f7e8d487c" providerId="AD" clId="Web-{1BB9309D-98F8-4271-9DDC-D9EE2E697B33}" dt="2021-03-29T20:47:10.221" v="55" actId="20577"/>
        <pc:sldMkLst>
          <pc:docMk/>
          <pc:sldMk cId="1130308536" sldId="300"/>
        </pc:sldMkLst>
        <pc:spChg chg="mod">
          <ac:chgData name="Amanda R. Lehman" userId="S::amandarl@uwyo.edu::5eb3676f-fa24-4183-a373-a95f7e8d487c" providerId="AD" clId="Web-{1BB9309D-98F8-4271-9DDC-D9EE2E697B33}" dt="2021-03-29T20:47:10.221" v="55" actId="20577"/>
          <ac:spMkLst>
            <pc:docMk/>
            <pc:sldMk cId="1130308536" sldId="300"/>
            <ac:spMk id="3" creationId="{6F1B0FB1-74BD-46C5-9FAD-A7A1EA2E8C4E}"/>
          </ac:spMkLst>
        </pc:spChg>
        <pc:picChg chg="add mod">
          <ac:chgData name="Amanda R. Lehman" userId="S::amandarl@uwyo.edu::5eb3676f-fa24-4183-a373-a95f7e8d487c" providerId="AD" clId="Web-{1BB9309D-98F8-4271-9DDC-D9EE2E697B33}" dt="2021-03-29T20:46:31.487" v="5" actId="1076"/>
          <ac:picMkLst>
            <pc:docMk/>
            <pc:sldMk cId="1130308536" sldId="300"/>
            <ac:picMk id="4" creationId="{7EC85EDA-BD5C-4AC5-BE78-AF4C07DEDB23}"/>
          </ac:picMkLst>
        </pc:picChg>
        <pc:picChg chg="add mod">
          <ac:chgData name="Amanda R. Lehman" userId="S::amandarl@uwyo.edu::5eb3676f-fa24-4183-a373-a95f7e8d487c" providerId="AD" clId="Web-{1BB9309D-98F8-4271-9DDC-D9EE2E697B33}" dt="2021-03-29T20:46:28.784" v="4" actId="1076"/>
          <ac:picMkLst>
            <pc:docMk/>
            <pc:sldMk cId="1130308536" sldId="300"/>
            <ac:picMk id="5" creationId="{CA758802-81CD-449D-9214-8ACBCB9F2E95}"/>
          </ac:picMkLst>
        </pc:picChg>
      </pc:sldChg>
    </pc:docChg>
  </pc:docChgLst>
  <pc:docChgLst>
    <pc:chgData name="Stephen C. Boss" userId="S::sboss@uwyo.edu::c1706946-9061-4015-9517-0e4a9772947b" providerId="AD" clId="Web-{40F75ADD-7FE2-44A6-B4A7-8EFD46D04A97}"/>
    <pc:docChg chg="modSld">
      <pc:chgData name="Stephen C. Boss" userId="S::sboss@uwyo.edu::c1706946-9061-4015-9517-0e4a9772947b" providerId="AD" clId="Web-{40F75ADD-7FE2-44A6-B4A7-8EFD46D04A97}" dt="2021-03-29T22:42:21.904" v="58" actId="20577"/>
      <pc:docMkLst>
        <pc:docMk/>
      </pc:docMkLst>
      <pc:sldChg chg="modNotes">
        <pc:chgData name="Stephen C. Boss" userId="S::sboss@uwyo.edu::c1706946-9061-4015-9517-0e4a9772947b" providerId="AD" clId="Web-{40F75ADD-7FE2-44A6-B4A7-8EFD46D04A97}" dt="2021-03-29T22:36:56.900" v="23"/>
        <pc:sldMkLst>
          <pc:docMk/>
          <pc:sldMk cId="1729345930" sldId="261"/>
        </pc:sldMkLst>
      </pc:sldChg>
      <pc:sldChg chg="modNotes">
        <pc:chgData name="Stephen C. Boss" userId="S::sboss@uwyo.edu::c1706946-9061-4015-9517-0e4a9772947b" providerId="AD" clId="Web-{40F75ADD-7FE2-44A6-B4A7-8EFD46D04A97}" dt="2021-03-29T22:37:51.870" v="27"/>
        <pc:sldMkLst>
          <pc:docMk/>
          <pc:sldMk cId="1806026201" sldId="262"/>
        </pc:sldMkLst>
      </pc:sldChg>
      <pc:sldChg chg="modNotes">
        <pc:chgData name="Stephen C. Boss" userId="S::sboss@uwyo.edu::c1706946-9061-4015-9517-0e4a9772947b" providerId="AD" clId="Web-{40F75ADD-7FE2-44A6-B4A7-8EFD46D04A97}" dt="2021-03-29T22:34:48.539" v="1"/>
        <pc:sldMkLst>
          <pc:docMk/>
          <pc:sldMk cId="3928309626" sldId="269"/>
        </pc:sldMkLst>
      </pc:sldChg>
      <pc:sldChg chg="modNotes">
        <pc:chgData name="Stephen C. Boss" userId="S::sboss@uwyo.edu::c1706946-9061-4015-9517-0e4a9772947b" providerId="AD" clId="Web-{40F75ADD-7FE2-44A6-B4A7-8EFD46D04A97}" dt="2021-03-29T22:36:38.603" v="21"/>
        <pc:sldMkLst>
          <pc:docMk/>
          <pc:sldMk cId="3689074708" sldId="272"/>
        </pc:sldMkLst>
      </pc:sldChg>
      <pc:sldChg chg="modSp">
        <pc:chgData name="Stephen C. Boss" userId="S::sboss@uwyo.edu::c1706946-9061-4015-9517-0e4a9772947b" providerId="AD" clId="Web-{40F75ADD-7FE2-44A6-B4A7-8EFD46D04A97}" dt="2021-03-29T22:42:21.904" v="58" actId="20577"/>
        <pc:sldMkLst>
          <pc:docMk/>
          <pc:sldMk cId="4020479023" sldId="287"/>
        </pc:sldMkLst>
        <pc:spChg chg="mod">
          <ac:chgData name="Stephen C. Boss" userId="S::sboss@uwyo.edu::c1706946-9061-4015-9517-0e4a9772947b" providerId="AD" clId="Web-{40F75ADD-7FE2-44A6-B4A7-8EFD46D04A97}" dt="2021-03-29T22:42:21.904" v="58" actId="20577"/>
          <ac:spMkLst>
            <pc:docMk/>
            <pc:sldMk cId="4020479023" sldId="287"/>
            <ac:spMk id="3" creationId="{00000000-0000-0000-0000-000000000000}"/>
          </ac:spMkLst>
        </pc:spChg>
      </pc:sldChg>
      <pc:sldChg chg="modNotes">
        <pc:chgData name="Stephen C. Boss" userId="S::sboss@uwyo.edu::c1706946-9061-4015-9517-0e4a9772947b" providerId="AD" clId="Web-{40F75ADD-7FE2-44A6-B4A7-8EFD46D04A97}" dt="2021-03-29T22:37:41.182" v="25"/>
        <pc:sldMkLst>
          <pc:docMk/>
          <pc:sldMk cId="3191431261" sldId="290"/>
        </pc:sldMkLst>
      </pc:sldChg>
      <pc:sldChg chg="modNotes">
        <pc:chgData name="Stephen C. Boss" userId="S::sboss@uwyo.edu::c1706946-9061-4015-9517-0e4a9772947b" providerId="AD" clId="Web-{40F75ADD-7FE2-44A6-B4A7-8EFD46D04A97}" dt="2021-03-29T22:35:57.228" v="11"/>
        <pc:sldMkLst>
          <pc:docMk/>
          <pc:sldMk cId="951906455" sldId="295"/>
        </pc:sldMkLst>
      </pc:sldChg>
      <pc:sldChg chg="modNotes">
        <pc:chgData name="Stephen C. Boss" userId="S::sboss@uwyo.edu::c1706946-9061-4015-9517-0e4a9772947b" providerId="AD" clId="Web-{40F75ADD-7FE2-44A6-B4A7-8EFD46D04A97}" dt="2021-03-29T22:39:15.777" v="37"/>
        <pc:sldMkLst>
          <pc:docMk/>
          <pc:sldMk cId="227319942" sldId="296"/>
        </pc:sldMkLst>
      </pc:sldChg>
      <pc:sldChg chg="modNotes">
        <pc:chgData name="Stephen C. Boss" userId="S::sboss@uwyo.edu::c1706946-9061-4015-9517-0e4a9772947b" providerId="AD" clId="Web-{40F75ADD-7FE2-44A6-B4A7-8EFD46D04A97}" dt="2021-03-29T22:41:46.622" v="45"/>
        <pc:sldMkLst>
          <pc:docMk/>
          <pc:sldMk cId="1130308536" sldId="300"/>
        </pc:sldMkLst>
      </pc:sldChg>
      <pc:sldChg chg="modNotes">
        <pc:chgData name="Stephen C. Boss" userId="S::sboss@uwyo.edu::c1706946-9061-4015-9517-0e4a9772947b" providerId="AD" clId="Web-{40F75ADD-7FE2-44A6-B4A7-8EFD46D04A97}" dt="2021-03-29T22:40:13.544" v="39"/>
        <pc:sldMkLst>
          <pc:docMk/>
          <pc:sldMk cId="1166592991" sldId="301"/>
        </pc:sldMkLst>
      </pc:sldChg>
    </pc:docChg>
  </pc:docChgLst>
  <pc:docChgLst>
    <pc:chgData name="Amanda R. Lehman" userId="S::amandarl@uwyo.edu::5eb3676f-fa24-4183-a373-a95f7e8d487c" providerId="AD" clId="Web-{8E25244D-4FF3-40A3-9FA9-D7250407A9F1}"/>
    <pc:docChg chg="addSld modSld sldOrd">
      <pc:chgData name="Amanda R. Lehman" userId="S::amandarl@uwyo.edu::5eb3676f-fa24-4183-a373-a95f7e8d487c" providerId="AD" clId="Web-{8E25244D-4FF3-40A3-9FA9-D7250407A9F1}" dt="2021-03-29T19:52:45.290" v="358" actId="20577"/>
      <pc:docMkLst>
        <pc:docMk/>
      </pc:docMkLst>
      <pc:sldChg chg="modSp modNotes">
        <pc:chgData name="Amanda R. Lehman" userId="S::amandarl@uwyo.edu::5eb3676f-fa24-4183-a373-a95f7e8d487c" providerId="AD" clId="Web-{8E25244D-4FF3-40A3-9FA9-D7250407A9F1}" dt="2021-03-29T19:26:59.263" v="136" actId="20577"/>
        <pc:sldMkLst>
          <pc:docMk/>
          <pc:sldMk cId="2485560077" sldId="267"/>
        </pc:sldMkLst>
        <pc:spChg chg="mod">
          <ac:chgData name="Amanda R. Lehman" userId="S::amandarl@uwyo.edu::5eb3676f-fa24-4183-a373-a95f7e8d487c" providerId="AD" clId="Web-{8E25244D-4FF3-40A3-9FA9-D7250407A9F1}" dt="2021-03-29T19:26:59.263" v="136" actId="20577"/>
          <ac:spMkLst>
            <pc:docMk/>
            <pc:sldMk cId="2485560077" sldId="267"/>
            <ac:spMk id="3" creationId="{00000000-0000-0000-0000-000000000000}"/>
          </ac:spMkLst>
        </pc:spChg>
      </pc:sldChg>
      <pc:sldChg chg="modNotes">
        <pc:chgData name="Amanda R. Lehman" userId="S::amandarl@uwyo.edu::5eb3676f-fa24-4183-a373-a95f7e8d487c" providerId="AD" clId="Web-{8E25244D-4FF3-40A3-9FA9-D7250407A9F1}" dt="2021-03-29T19:21:16.967" v="93"/>
        <pc:sldMkLst>
          <pc:docMk/>
          <pc:sldMk cId="2949145710" sldId="279"/>
        </pc:sldMkLst>
      </pc:sldChg>
      <pc:sldChg chg="modSp">
        <pc:chgData name="Amanda R. Lehman" userId="S::amandarl@uwyo.edu::5eb3676f-fa24-4183-a373-a95f7e8d487c" providerId="AD" clId="Web-{8E25244D-4FF3-40A3-9FA9-D7250407A9F1}" dt="2021-03-29T19:22:37.561" v="111" actId="20577"/>
        <pc:sldMkLst>
          <pc:docMk/>
          <pc:sldMk cId="4020479023" sldId="287"/>
        </pc:sldMkLst>
        <pc:spChg chg="mod">
          <ac:chgData name="Amanda R. Lehman" userId="S::amandarl@uwyo.edu::5eb3676f-fa24-4183-a373-a95f7e8d487c" providerId="AD" clId="Web-{8E25244D-4FF3-40A3-9FA9-D7250407A9F1}" dt="2021-03-29T19:22:37.561" v="111" actId="20577"/>
          <ac:spMkLst>
            <pc:docMk/>
            <pc:sldMk cId="4020479023" sldId="287"/>
            <ac:spMk id="3" creationId="{00000000-0000-0000-0000-000000000000}"/>
          </ac:spMkLst>
        </pc:spChg>
      </pc:sldChg>
      <pc:sldChg chg="addSp delSp modSp mod setBg modNotes">
        <pc:chgData name="Amanda R. Lehman" userId="S::amandarl@uwyo.edu::5eb3676f-fa24-4183-a373-a95f7e8d487c" providerId="AD" clId="Web-{8E25244D-4FF3-40A3-9FA9-D7250407A9F1}" dt="2021-03-29T19:26:11.982" v="133"/>
        <pc:sldMkLst>
          <pc:docMk/>
          <pc:sldMk cId="2869073015" sldId="291"/>
        </pc:sldMkLst>
        <pc:spChg chg="mod">
          <ac:chgData name="Amanda R. Lehman" userId="S::amandarl@uwyo.edu::5eb3676f-fa24-4183-a373-a95f7e8d487c" providerId="AD" clId="Web-{8E25244D-4FF3-40A3-9FA9-D7250407A9F1}" dt="2021-03-29T19:24:40.420" v="125"/>
          <ac:spMkLst>
            <pc:docMk/>
            <pc:sldMk cId="2869073015" sldId="291"/>
            <ac:spMk id="2" creationId="{00000000-0000-0000-0000-000000000000}"/>
          </ac:spMkLst>
        </pc:spChg>
        <pc:spChg chg="add del">
          <ac:chgData name="Amanda R. Lehman" userId="S::amandarl@uwyo.edu::5eb3676f-fa24-4183-a373-a95f7e8d487c" providerId="AD" clId="Web-{8E25244D-4FF3-40A3-9FA9-D7250407A9F1}" dt="2021-03-29T19:24:40.420" v="125"/>
          <ac:spMkLst>
            <pc:docMk/>
            <pc:sldMk cId="2869073015" sldId="291"/>
            <ac:spMk id="9" creationId="{6875A510-99DD-46D8-AE1A-CB86DEDF7632}"/>
          </ac:spMkLst>
        </pc:spChg>
        <pc:spChg chg="add del">
          <ac:chgData name="Amanda R. Lehman" userId="S::amandarl@uwyo.edu::5eb3676f-fa24-4183-a373-a95f7e8d487c" providerId="AD" clId="Web-{8E25244D-4FF3-40A3-9FA9-D7250407A9F1}" dt="2021-03-29T19:24:40.420" v="125"/>
          <ac:spMkLst>
            <pc:docMk/>
            <pc:sldMk cId="2869073015" sldId="291"/>
            <ac:spMk id="11" creationId="{91919E56-817A-4365-8FCB-F7BC7184B2F5}"/>
          </ac:spMkLst>
        </pc:spChg>
        <pc:spChg chg="add del">
          <ac:chgData name="Amanda R. Lehman" userId="S::amandarl@uwyo.edu::5eb3676f-fa24-4183-a373-a95f7e8d487c" providerId="AD" clId="Web-{8E25244D-4FF3-40A3-9FA9-D7250407A9F1}" dt="2021-03-29T19:24:40.420" v="125"/>
          <ac:spMkLst>
            <pc:docMk/>
            <pc:sldMk cId="2869073015" sldId="291"/>
            <ac:spMk id="13" creationId="{3CD9C1C2-DCE1-4DA7-AA7A-5957AEF3B700}"/>
          </ac:spMkLst>
        </pc:spChg>
        <pc:picChg chg="add mod modCrop">
          <ac:chgData name="Amanda R. Lehman" userId="S::amandarl@uwyo.edu::5eb3676f-fa24-4183-a373-a95f7e8d487c" providerId="AD" clId="Web-{8E25244D-4FF3-40A3-9FA9-D7250407A9F1}" dt="2021-03-29T19:25:06.967" v="130" actId="1076"/>
          <ac:picMkLst>
            <pc:docMk/>
            <pc:sldMk cId="2869073015" sldId="291"/>
            <ac:picMk id="3" creationId="{7F7E49B2-0915-4BC1-9D8E-D449B3C9F3A5}"/>
          </ac:picMkLst>
        </pc:picChg>
        <pc:picChg chg="mod">
          <ac:chgData name="Amanda R. Lehman" userId="S::amandarl@uwyo.edu::5eb3676f-fa24-4183-a373-a95f7e8d487c" providerId="AD" clId="Web-{8E25244D-4FF3-40A3-9FA9-D7250407A9F1}" dt="2021-03-29T19:24:45.857" v="126" actId="14100"/>
          <ac:picMkLst>
            <pc:docMk/>
            <pc:sldMk cId="2869073015" sldId="291"/>
            <ac:picMk id="4" creationId="{00000000-0000-0000-0000-000000000000}"/>
          </ac:picMkLst>
        </pc:picChg>
      </pc:sldChg>
      <pc:sldChg chg="addSp delSp modSp modNotes">
        <pc:chgData name="Amanda R. Lehman" userId="S::amandarl@uwyo.edu::5eb3676f-fa24-4183-a373-a95f7e8d487c" providerId="AD" clId="Web-{8E25244D-4FF3-40A3-9FA9-D7250407A9F1}" dt="2021-03-29T19:48:41.166" v="244"/>
        <pc:sldMkLst>
          <pc:docMk/>
          <pc:sldMk cId="951906455" sldId="295"/>
        </pc:sldMkLst>
        <pc:picChg chg="mod">
          <ac:chgData name="Amanda R. Lehman" userId="S::amandarl@uwyo.edu::5eb3676f-fa24-4183-a373-a95f7e8d487c" providerId="AD" clId="Web-{8E25244D-4FF3-40A3-9FA9-D7250407A9F1}" dt="2021-03-29T19:17:13.999" v="11"/>
          <ac:picMkLst>
            <pc:docMk/>
            <pc:sldMk cId="951906455" sldId="295"/>
            <ac:picMk id="4" creationId="{20D9EA14-3B1F-4985-821C-87DC9FD7075B}"/>
          </ac:picMkLst>
        </pc:picChg>
        <pc:picChg chg="add del mod">
          <ac:chgData name="Amanda R. Lehman" userId="S::amandarl@uwyo.edu::5eb3676f-fa24-4183-a373-a95f7e8d487c" providerId="AD" clId="Web-{8E25244D-4FF3-40A3-9FA9-D7250407A9F1}" dt="2021-03-29T19:18:36.499" v="17" actId="1076"/>
          <ac:picMkLst>
            <pc:docMk/>
            <pc:sldMk cId="951906455" sldId="295"/>
            <ac:picMk id="6" creationId="{DBE7E280-209D-4CB6-8F7D-09F54C0A68EC}"/>
          </ac:picMkLst>
        </pc:picChg>
        <pc:picChg chg="add mod modCrop">
          <ac:chgData name="Amanda R. Lehman" userId="S::amandarl@uwyo.edu::5eb3676f-fa24-4183-a373-a95f7e8d487c" providerId="AD" clId="Web-{8E25244D-4FF3-40A3-9FA9-D7250407A9F1}" dt="2021-03-29T19:19:01.889" v="19"/>
          <ac:picMkLst>
            <pc:docMk/>
            <pc:sldMk cId="951906455" sldId="295"/>
            <ac:picMk id="8" creationId="{36DEB8EB-16F0-46AB-9892-C72EDFE58FC0}"/>
          </ac:picMkLst>
        </pc:picChg>
      </pc:sldChg>
      <pc:sldChg chg="addSp delSp modSp new ord modNotes">
        <pc:chgData name="Amanda R. Lehman" userId="S::amandarl@uwyo.edu::5eb3676f-fa24-4183-a373-a95f7e8d487c" providerId="AD" clId="Web-{8E25244D-4FF3-40A3-9FA9-D7250407A9F1}" dt="2021-03-29T19:49:33.728" v="312"/>
        <pc:sldMkLst>
          <pc:docMk/>
          <pc:sldMk cId="227319942" sldId="296"/>
        </pc:sldMkLst>
        <pc:spChg chg="mod">
          <ac:chgData name="Amanda R. Lehman" userId="S::amandarl@uwyo.edu::5eb3676f-fa24-4183-a373-a95f7e8d487c" providerId="AD" clId="Web-{8E25244D-4FF3-40A3-9FA9-D7250407A9F1}" dt="2021-03-29T19:29:02.544" v="173" actId="20577"/>
          <ac:spMkLst>
            <pc:docMk/>
            <pc:sldMk cId="227319942" sldId="296"/>
            <ac:spMk id="2" creationId="{511975A2-2FEB-4338-839D-73365E38999D}"/>
          </ac:spMkLst>
        </pc:spChg>
        <pc:spChg chg="del mod">
          <ac:chgData name="Amanda R. Lehman" userId="S::amandarl@uwyo.edu::5eb3676f-fa24-4183-a373-a95f7e8d487c" providerId="AD" clId="Web-{8E25244D-4FF3-40A3-9FA9-D7250407A9F1}" dt="2021-03-29T19:29:55.981" v="179"/>
          <ac:spMkLst>
            <pc:docMk/>
            <pc:sldMk cId="227319942" sldId="296"/>
            <ac:spMk id="3" creationId="{83EA3FD1-A5E1-4886-96F2-1EF006FAB66F}"/>
          </ac:spMkLst>
        </pc:spChg>
        <pc:spChg chg="add del mod">
          <ac:chgData name="Amanda R. Lehman" userId="S::amandarl@uwyo.edu::5eb3676f-fa24-4183-a373-a95f7e8d487c" providerId="AD" clId="Web-{8E25244D-4FF3-40A3-9FA9-D7250407A9F1}" dt="2021-03-29T19:42:58.401" v="182"/>
          <ac:spMkLst>
            <pc:docMk/>
            <pc:sldMk cId="227319942" sldId="296"/>
            <ac:spMk id="6" creationId="{5D33444D-E70F-4AE6-A03C-B0ADCA78CEBF}"/>
          </ac:spMkLst>
        </pc:spChg>
        <pc:picChg chg="add mod">
          <ac:chgData name="Amanda R. Lehman" userId="S::amandarl@uwyo.edu::5eb3676f-fa24-4183-a373-a95f7e8d487c" providerId="AD" clId="Web-{8E25244D-4FF3-40A3-9FA9-D7250407A9F1}" dt="2021-03-29T19:43:04.464" v="184" actId="1076"/>
          <ac:picMkLst>
            <pc:docMk/>
            <pc:sldMk cId="227319942" sldId="296"/>
            <ac:picMk id="4" creationId="{19AE8E63-EAAB-47F9-A7AD-19C5F75D8DC1}"/>
          </ac:picMkLst>
        </pc:picChg>
        <pc:picChg chg="add mod ord">
          <ac:chgData name="Amanda R. Lehman" userId="S::amandarl@uwyo.edu::5eb3676f-fa24-4183-a373-a95f7e8d487c" providerId="AD" clId="Web-{8E25244D-4FF3-40A3-9FA9-D7250407A9F1}" dt="2021-03-29T19:43:01.839" v="183" actId="1076"/>
          <ac:picMkLst>
            <pc:docMk/>
            <pc:sldMk cId="227319942" sldId="296"/>
            <ac:picMk id="7" creationId="{7781664E-675E-4036-AE0E-0165EA0BC923}"/>
          </ac:picMkLst>
        </pc:picChg>
      </pc:sldChg>
      <pc:sldChg chg="addSp delSp modSp new mod setBg modNotes">
        <pc:chgData name="Amanda R. Lehman" userId="S::amandarl@uwyo.edu::5eb3676f-fa24-4183-a373-a95f7e8d487c" providerId="AD" clId="Web-{8E25244D-4FF3-40A3-9FA9-D7250407A9F1}" dt="2021-03-29T19:48:08.103" v="212"/>
        <pc:sldMkLst>
          <pc:docMk/>
          <pc:sldMk cId="966911462" sldId="297"/>
        </pc:sldMkLst>
        <pc:spChg chg="del">
          <ac:chgData name="Amanda R. Lehman" userId="S::amandarl@uwyo.edu::5eb3676f-fa24-4183-a373-a95f7e8d487c" providerId="AD" clId="Web-{8E25244D-4FF3-40A3-9FA9-D7250407A9F1}" dt="2021-03-29T19:48:02.056" v="210"/>
          <ac:spMkLst>
            <pc:docMk/>
            <pc:sldMk cId="966911462" sldId="297"/>
            <ac:spMk id="2" creationId="{E27A7A84-D476-4B36-BC64-C7FF36C1EBD9}"/>
          </ac:spMkLst>
        </pc:spChg>
        <pc:spChg chg="del">
          <ac:chgData name="Amanda R. Lehman" userId="S::amandarl@uwyo.edu::5eb3676f-fa24-4183-a373-a95f7e8d487c" providerId="AD" clId="Web-{8E25244D-4FF3-40A3-9FA9-D7250407A9F1}" dt="2021-03-29T19:47:56.588" v="209"/>
          <ac:spMkLst>
            <pc:docMk/>
            <pc:sldMk cId="966911462" sldId="297"/>
            <ac:spMk id="3" creationId="{969BB840-F317-4F86-85E2-651BEF636420}"/>
          </ac:spMkLst>
        </pc:spChg>
        <pc:spChg chg="add">
          <ac:chgData name="Amanda R. Lehman" userId="S::amandarl@uwyo.edu::5eb3676f-fa24-4183-a373-a95f7e8d487c" providerId="AD" clId="Web-{8E25244D-4FF3-40A3-9FA9-D7250407A9F1}" dt="2021-03-29T19:48:02.056" v="210"/>
          <ac:spMkLst>
            <pc:docMk/>
            <pc:sldMk cId="966911462" sldId="297"/>
            <ac:spMk id="9" creationId="{3C7E22F2-9AB1-49DB-AC70-E69128F12F30}"/>
          </ac:spMkLst>
        </pc:spChg>
        <pc:spChg chg="add">
          <ac:chgData name="Amanda R. Lehman" userId="S::amandarl@uwyo.edu::5eb3676f-fa24-4183-a373-a95f7e8d487c" providerId="AD" clId="Web-{8E25244D-4FF3-40A3-9FA9-D7250407A9F1}" dt="2021-03-29T19:48:02.056" v="210"/>
          <ac:spMkLst>
            <pc:docMk/>
            <pc:sldMk cId="966911462" sldId="297"/>
            <ac:spMk id="11" creationId="{C791ECB3-F418-4BD4-95F3-65756534EA85}"/>
          </ac:spMkLst>
        </pc:spChg>
        <pc:picChg chg="add mod ord">
          <ac:chgData name="Amanda R. Lehman" userId="S::amandarl@uwyo.edu::5eb3676f-fa24-4183-a373-a95f7e8d487c" providerId="AD" clId="Web-{8E25244D-4FF3-40A3-9FA9-D7250407A9F1}" dt="2021-03-29T19:48:02.056" v="210"/>
          <ac:picMkLst>
            <pc:docMk/>
            <pc:sldMk cId="966911462" sldId="297"/>
            <ac:picMk id="4" creationId="{CA90E9A5-FCEE-4747-8D02-CE8139B556A4}"/>
          </ac:picMkLst>
        </pc:picChg>
      </pc:sldChg>
      <pc:sldChg chg="addSp delSp modSp add replId">
        <pc:chgData name="Amanda R. Lehman" userId="S::amandarl@uwyo.edu::5eb3676f-fa24-4183-a373-a95f7e8d487c" providerId="AD" clId="Web-{8E25244D-4FF3-40A3-9FA9-D7250407A9F1}" dt="2021-03-29T19:52:45.290" v="358" actId="20577"/>
        <pc:sldMkLst>
          <pc:docMk/>
          <pc:sldMk cId="2110415329" sldId="298"/>
        </pc:sldMkLst>
        <pc:spChg chg="mod">
          <ac:chgData name="Amanda R. Lehman" userId="S::amandarl@uwyo.edu::5eb3676f-fa24-4183-a373-a95f7e8d487c" providerId="AD" clId="Web-{8E25244D-4FF3-40A3-9FA9-D7250407A9F1}" dt="2021-03-29T19:51:12.087" v="332" actId="14100"/>
          <ac:spMkLst>
            <pc:docMk/>
            <pc:sldMk cId="2110415329" sldId="298"/>
            <ac:spMk id="3" creationId="{00000000-0000-0000-0000-000000000000}"/>
          </ac:spMkLst>
        </pc:spChg>
        <pc:spChg chg="add mod">
          <ac:chgData name="Amanda R. Lehman" userId="S::amandarl@uwyo.edu::5eb3676f-fa24-4183-a373-a95f7e8d487c" providerId="AD" clId="Web-{8E25244D-4FF3-40A3-9FA9-D7250407A9F1}" dt="2021-03-29T19:51:21.290" v="336" actId="1076"/>
          <ac:spMkLst>
            <pc:docMk/>
            <pc:sldMk cId="2110415329" sldId="298"/>
            <ac:spMk id="4" creationId="{8DA4B3FA-945A-4A04-88D6-68E87AA35673}"/>
          </ac:spMkLst>
        </pc:spChg>
        <pc:spChg chg="add del mod">
          <ac:chgData name="Amanda R. Lehman" userId="S::amandarl@uwyo.edu::5eb3676f-fa24-4183-a373-a95f7e8d487c" providerId="AD" clId="Web-{8E25244D-4FF3-40A3-9FA9-D7250407A9F1}" dt="2021-03-29T19:51:58.181" v="340"/>
          <ac:spMkLst>
            <pc:docMk/>
            <pc:sldMk cId="2110415329" sldId="298"/>
            <ac:spMk id="6" creationId="{8F55CC21-670C-442A-A80A-16AF216A1BA7}"/>
          </ac:spMkLst>
        </pc:spChg>
        <pc:spChg chg="add mod">
          <ac:chgData name="Amanda R. Lehman" userId="S::amandarl@uwyo.edu::5eb3676f-fa24-4183-a373-a95f7e8d487c" providerId="AD" clId="Web-{8E25244D-4FF3-40A3-9FA9-D7250407A9F1}" dt="2021-03-29T19:52:45.290" v="358" actId="20577"/>
          <ac:spMkLst>
            <pc:docMk/>
            <pc:sldMk cId="2110415329" sldId="298"/>
            <ac:spMk id="7" creationId="{104E1A0E-674F-4655-84CE-63D68855BA52}"/>
          </ac:spMkLst>
        </pc:spChg>
      </pc:sldChg>
    </pc:docChg>
  </pc:docChgLst>
  <pc:docChgLst>
    <pc:chgData name="Amanda R. Lehman" userId="S::amandarl@uwyo.edu::5eb3676f-fa24-4183-a373-a95f7e8d487c" providerId="AD" clId="Web-{B61EB99F-00C7-B000-D8CB-BA879B2E1048}"/>
    <pc:docChg chg="modSld">
      <pc:chgData name="Amanda R. Lehman" userId="S::amandarl@uwyo.edu::5eb3676f-fa24-4183-a373-a95f7e8d487c" providerId="AD" clId="Web-{B61EB99F-00C7-B000-D8CB-BA879B2E1048}" dt="2021-03-29T21:09:15.189" v="102" actId="20577"/>
      <pc:docMkLst>
        <pc:docMk/>
      </pc:docMkLst>
      <pc:sldChg chg="modNotes">
        <pc:chgData name="Amanda R. Lehman" userId="S::amandarl@uwyo.edu::5eb3676f-fa24-4183-a373-a95f7e8d487c" providerId="AD" clId="Web-{B61EB99F-00C7-B000-D8CB-BA879B2E1048}" dt="2021-03-29T20:53:43.624" v="1"/>
        <pc:sldMkLst>
          <pc:docMk/>
          <pc:sldMk cId="2485560077" sldId="267"/>
        </pc:sldMkLst>
      </pc:sldChg>
      <pc:sldChg chg="addSp delSp modSp mod setBg">
        <pc:chgData name="Amanda R. Lehman" userId="S::amandarl@uwyo.edu::5eb3676f-fa24-4183-a373-a95f7e8d487c" providerId="AD" clId="Web-{B61EB99F-00C7-B000-D8CB-BA879B2E1048}" dt="2021-03-29T21:09:15.189" v="102" actId="20577"/>
        <pc:sldMkLst>
          <pc:docMk/>
          <pc:sldMk cId="2110415329" sldId="298"/>
        </pc:sldMkLst>
        <pc:spChg chg="mod">
          <ac:chgData name="Amanda R. Lehman" userId="S::amandarl@uwyo.edu::5eb3676f-fa24-4183-a373-a95f7e8d487c" providerId="AD" clId="Web-{B61EB99F-00C7-B000-D8CB-BA879B2E1048}" dt="2021-03-29T21:06:19.423" v="88"/>
          <ac:spMkLst>
            <pc:docMk/>
            <pc:sldMk cId="2110415329" sldId="298"/>
            <ac:spMk id="2" creationId="{00000000-0000-0000-0000-000000000000}"/>
          </ac:spMkLst>
        </pc:spChg>
        <pc:spChg chg="mod">
          <ac:chgData name="Amanda R. Lehman" userId="S::amandarl@uwyo.edu::5eb3676f-fa24-4183-a373-a95f7e8d487c" providerId="AD" clId="Web-{B61EB99F-00C7-B000-D8CB-BA879B2E1048}" dt="2021-03-29T21:09:15.189" v="102" actId="20577"/>
          <ac:spMkLst>
            <pc:docMk/>
            <pc:sldMk cId="2110415329" sldId="298"/>
            <ac:spMk id="4" creationId="{8DA4B3FA-945A-4A04-88D6-68E87AA35673}"/>
          </ac:spMkLst>
        </pc:spChg>
        <pc:spChg chg="del mod">
          <ac:chgData name="Amanda R. Lehman" userId="S::amandarl@uwyo.edu::5eb3676f-fa24-4183-a373-a95f7e8d487c" providerId="AD" clId="Web-{B61EB99F-00C7-B000-D8CB-BA879B2E1048}" dt="2021-03-29T21:06:29.985" v="92"/>
          <ac:spMkLst>
            <pc:docMk/>
            <pc:sldMk cId="2110415329" sldId="298"/>
            <ac:spMk id="8" creationId="{9531CD82-6F57-4227-BA71-0D4C8D0C4002}"/>
          </ac:spMkLst>
        </pc:spChg>
        <pc:picChg chg="add mod ord">
          <ac:chgData name="Amanda R. Lehman" userId="S::amandarl@uwyo.edu::5eb3676f-fa24-4183-a373-a95f7e8d487c" providerId="AD" clId="Web-{B61EB99F-00C7-B000-D8CB-BA879B2E1048}" dt="2021-03-29T21:06:19.423" v="88"/>
          <ac:picMkLst>
            <pc:docMk/>
            <pc:sldMk cId="2110415329" sldId="298"/>
            <ac:picMk id="3" creationId="{75F1A4D3-C04D-4C46-9540-73DB55BE61A5}"/>
          </ac:picMkLst>
        </pc:picChg>
      </pc:sldChg>
    </pc:docChg>
  </pc:docChgLst>
  <pc:docChgLst>
    <pc:chgData name="Amanda R. Lehman" userId="S::amandarl@uwyo.edu::5eb3676f-fa24-4183-a373-a95f7e8d487c" providerId="AD" clId="Web-{5745DD01-8462-4DAB-B36D-77BC5D36596C}"/>
    <pc:docChg chg="modSld">
      <pc:chgData name="Amanda R. Lehman" userId="S::amandarl@uwyo.edu::5eb3676f-fa24-4183-a373-a95f7e8d487c" providerId="AD" clId="Web-{5745DD01-8462-4DAB-B36D-77BC5D36596C}" dt="2021-03-26T17:24:52.349" v="15" actId="1076"/>
      <pc:docMkLst>
        <pc:docMk/>
      </pc:docMkLst>
      <pc:sldChg chg="addSp modSp modNotes">
        <pc:chgData name="Amanda R. Lehman" userId="S::amandarl@uwyo.edu::5eb3676f-fa24-4183-a373-a95f7e8d487c" providerId="AD" clId="Web-{5745DD01-8462-4DAB-B36D-77BC5D36596C}" dt="2021-03-26T17:24:52.349" v="15" actId="1076"/>
        <pc:sldMkLst>
          <pc:docMk/>
          <pc:sldMk cId="951906455" sldId="295"/>
        </pc:sldMkLst>
        <pc:spChg chg="add mod">
          <ac:chgData name="Amanda R. Lehman" userId="S::amandarl@uwyo.edu::5eb3676f-fa24-4183-a373-a95f7e8d487c" providerId="AD" clId="Web-{5745DD01-8462-4DAB-B36D-77BC5D36596C}" dt="2021-03-26T17:24:52.349" v="15" actId="1076"/>
          <ac:spMkLst>
            <pc:docMk/>
            <pc:sldMk cId="951906455" sldId="295"/>
            <ac:spMk id="5" creationId="{6AD42E48-E25D-4508-9808-931CDBD69B70}"/>
          </ac:spMkLst>
        </pc:spChg>
        <pc:picChg chg="add mod">
          <ac:chgData name="Amanda R. Lehman" userId="S::amandarl@uwyo.edu::5eb3676f-fa24-4183-a373-a95f7e8d487c" providerId="AD" clId="Web-{5745DD01-8462-4DAB-B36D-77BC5D36596C}" dt="2021-03-26T17:24:52.349" v="14" actId="1076"/>
          <ac:picMkLst>
            <pc:docMk/>
            <pc:sldMk cId="951906455" sldId="295"/>
            <ac:picMk id="4" creationId="{20D9EA14-3B1F-4985-821C-87DC9FD7075B}"/>
          </ac:picMkLst>
        </pc:picChg>
      </pc:sldChg>
    </pc:docChg>
  </pc:docChgLst>
  <pc:docChgLst>
    <pc:chgData name="Amanda R. Lehman" userId="S::amandarl@uwyo.edu::5eb3676f-fa24-4183-a373-a95f7e8d487c" providerId="AD" clId="Web-{F8CAB79F-00B1-B000-D60C-68D7BD16F642}"/>
    <pc:docChg chg="modSld">
      <pc:chgData name="Amanda R. Lehman" userId="S::amandarl@uwyo.edu::5eb3676f-fa24-4183-a373-a95f7e8d487c" providerId="AD" clId="Web-{F8CAB79F-00B1-B000-D60C-68D7BD16F642}" dt="2021-03-25T17:53:24.129" v="6" actId="20577"/>
      <pc:docMkLst>
        <pc:docMk/>
      </pc:docMkLst>
      <pc:sldChg chg="addSp modSp">
        <pc:chgData name="Amanda R. Lehman" userId="S::amandarl@uwyo.edu::5eb3676f-fa24-4183-a373-a95f7e8d487c" providerId="AD" clId="Web-{F8CAB79F-00B1-B000-D60C-68D7BD16F642}" dt="2021-03-25T17:53:24.129" v="6" actId="20577"/>
        <pc:sldMkLst>
          <pc:docMk/>
          <pc:sldMk cId="3928309626" sldId="269"/>
        </pc:sldMkLst>
        <pc:spChg chg="add mod">
          <ac:chgData name="Amanda R. Lehman" userId="S::amandarl@uwyo.edu::5eb3676f-fa24-4183-a373-a95f7e8d487c" providerId="AD" clId="Web-{F8CAB79F-00B1-B000-D60C-68D7BD16F642}" dt="2021-03-25T17:53:24.129" v="6" actId="20577"/>
          <ac:spMkLst>
            <pc:docMk/>
            <pc:sldMk cId="3928309626" sldId="269"/>
            <ac:spMk id="3" creationId="{3D5A892E-D304-486C-BFFD-FDD8C0276E3E}"/>
          </ac:spMkLst>
        </pc:spChg>
      </pc:sldChg>
    </pc:docChg>
  </pc:docChgLst>
  <pc:docChgLst>
    <pc:chgData name="Amanda R. Lehman" userId="S::amandarl@uwyo.edu::5eb3676f-fa24-4183-a373-a95f7e8d487c" providerId="AD" clId="Web-{53EC6B81-10BF-44A5-9CB7-B9F2318FE40F}"/>
    <pc:docChg chg="modSld sldOrd">
      <pc:chgData name="Amanda R. Lehman" userId="S::amandarl@uwyo.edu::5eb3676f-fa24-4183-a373-a95f7e8d487c" providerId="AD" clId="Web-{53EC6B81-10BF-44A5-9CB7-B9F2318FE40F}" dt="2021-03-29T22:43:34.146" v="193"/>
      <pc:docMkLst>
        <pc:docMk/>
      </pc:docMkLst>
      <pc:sldChg chg="ord">
        <pc:chgData name="Amanda R. Lehman" userId="S::amandarl@uwyo.edu::5eb3676f-fa24-4183-a373-a95f7e8d487c" providerId="AD" clId="Web-{53EC6B81-10BF-44A5-9CB7-B9F2318FE40F}" dt="2021-03-29T22:43:34.146" v="193"/>
        <pc:sldMkLst>
          <pc:docMk/>
          <pc:sldMk cId="2257007327" sldId="268"/>
        </pc:sldMkLst>
      </pc:sldChg>
      <pc:sldChg chg="modNotes">
        <pc:chgData name="Amanda R. Lehman" userId="S::amandarl@uwyo.edu::5eb3676f-fa24-4183-a373-a95f7e8d487c" providerId="AD" clId="Web-{53EC6B81-10BF-44A5-9CB7-B9F2318FE40F}" dt="2021-03-29T22:41:01.817" v="144"/>
        <pc:sldMkLst>
          <pc:docMk/>
          <pc:sldMk cId="2869073015" sldId="291"/>
        </pc:sldMkLst>
      </pc:sldChg>
      <pc:sldChg chg="modNotes">
        <pc:chgData name="Amanda R. Lehman" userId="S::amandarl@uwyo.edu::5eb3676f-fa24-4183-a373-a95f7e8d487c" providerId="AD" clId="Web-{53EC6B81-10BF-44A5-9CB7-B9F2318FE40F}" dt="2021-03-29T22:40:26.082" v="106"/>
        <pc:sldMkLst>
          <pc:docMk/>
          <pc:sldMk cId="966911462" sldId="297"/>
        </pc:sldMkLst>
      </pc:sldChg>
      <pc:sldChg chg="modSp modNotes">
        <pc:chgData name="Amanda R. Lehman" userId="S::amandarl@uwyo.edu::5eb3676f-fa24-4183-a373-a95f7e8d487c" providerId="AD" clId="Web-{53EC6B81-10BF-44A5-9CB7-B9F2318FE40F}" dt="2021-03-29T22:43:24.411" v="192"/>
        <pc:sldMkLst>
          <pc:docMk/>
          <pc:sldMk cId="1130308536" sldId="300"/>
        </pc:sldMkLst>
        <pc:spChg chg="mod">
          <ac:chgData name="Amanda R. Lehman" userId="S::amandarl@uwyo.edu::5eb3676f-fa24-4183-a373-a95f7e8d487c" providerId="AD" clId="Web-{53EC6B81-10BF-44A5-9CB7-B9F2318FE40F}" dt="2021-03-29T22:43:00.771" v="157" actId="20577"/>
          <ac:spMkLst>
            <pc:docMk/>
            <pc:sldMk cId="1130308536" sldId="300"/>
            <ac:spMk id="3" creationId="{6F1B0FB1-74BD-46C5-9FAD-A7A1EA2E8C4E}"/>
          </ac:spMkLst>
        </pc:spChg>
      </pc:sldChg>
    </pc:docChg>
  </pc:docChgLst>
  <pc:docChgLst>
    <pc:chgData name="Stephen C. Boss" userId="S::sboss@uwyo.edu::c1706946-9061-4015-9517-0e4a9772947b" providerId="AD" clId="Web-{D4B6ACF7-44F9-4FF5-A636-E7F34C8985FB}"/>
    <pc:docChg chg="modSld sldOrd">
      <pc:chgData name="Stephen C. Boss" userId="S::sboss@uwyo.edu::c1706946-9061-4015-9517-0e4a9772947b" providerId="AD" clId="Web-{D4B6ACF7-44F9-4FF5-A636-E7F34C8985FB}" dt="2021-03-30T15:17:30.219" v="1122"/>
      <pc:docMkLst>
        <pc:docMk/>
      </pc:docMkLst>
      <pc:sldChg chg="modNotes">
        <pc:chgData name="Stephen C. Boss" userId="S::sboss@uwyo.edu::c1706946-9061-4015-9517-0e4a9772947b" providerId="AD" clId="Web-{D4B6ACF7-44F9-4FF5-A636-E7F34C8985FB}" dt="2021-03-30T14:44:22.177" v="235"/>
        <pc:sldMkLst>
          <pc:docMk/>
          <pc:sldMk cId="2124418853" sldId="257"/>
        </pc:sldMkLst>
      </pc:sldChg>
      <pc:sldChg chg="modSp modNotes">
        <pc:chgData name="Stephen C. Boss" userId="S::sboss@uwyo.edu::c1706946-9061-4015-9517-0e4a9772947b" providerId="AD" clId="Web-{D4B6ACF7-44F9-4FF5-A636-E7F34C8985FB}" dt="2021-03-30T14:44:50.114" v="236"/>
        <pc:sldMkLst>
          <pc:docMk/>
          <pc:sldMk cId="1729345930" sldId="261"/>
        </pc:sldMkLst>
        <pc:spChg chg="mod">
          <ac:chgData name="Stephen C. Boss" userId="S::sboss@uwyo.edu::c1706946-9061-4015-9517-0e4a9772947b" providerId="AD" clId="Web-{D4B6ACF7-44F9-4FF5-A636-E7F34C8985FB}" dt="2021-03-30T13:59:39.126" v="49" actId="20577"/>
          <ac:spMkLst>
            <pc:docMk/>
            <pc:sldMk cId="1729345930" sldId="261"/>
            <ac:spMk id="2" creationId="{00000000-0000-0000-0000-000000000000}"/>
          </ac:spMkLst>
        </pc:spChg>
      </pc:sldChg>
      <pc:sldChg chg="modNotes">
        <pc:chgData name="Stephen C. Boss" userId="S::sboss@uwyo.edu::c1706946-9061-4015-9517-0e4a9772947b" providerId="AD" clId="Web-{D4B6ACF7-44F9-4FF5-A636-E7F34C8985FB}" dt="2021-03-30T14:47:49.159" v="339"/>
        <pc:sldMkLst>
          <pc:docMk/>
          <pc:sldMk cId="1806026201" sldId="262"/>
        </pc:sldMkLst>
      </pc:sldChg>
      <pc:sldChg chg="modNotes">
        <pc:chgData name="Stephen C. Boss" userId="S::sboss@uwyo.edu::c1706946-9061-4015-9517-0e4a9772947b" providerId="AD" clId="Web-{D4B6ACF7-44F9-4FF5-A636-E7F34C8985FB}" dt="2021-03-30T15:16:04.330" v="1096"/>
        <pc:sldMkLst>
          <pc:docMk/>
          <pc:sldMk cId="3695862661" sldId="264"/>
        </pc:sldMkLst>
      </pc:sldChg>
      <pc:sldChg chg="modNotes">
        <pc:chgData name="Stephen C. Boss" userId="S::sboss@uwyo.edu::c1706946-9061-4015-9517-0e4a9772947b" providerId="AD" clId="Web-{D4B6ACF7-44F9-4FF5-A636-E7F34C8985FB}" dt="2021-03-30T14:59:17.746" v="581"/>
        <pc:sldMkLst>
          <pc:docMk/>
          <pc:sldMk cId="2899094468" sldId="265"/>
        </pc:sldMkLst>
      </pc:sldChg>
      <pc:sldChg chg="modNotes">
        <pc:chgData name="Stephen C. Boss" userId="S::sboss@uwyo.edu::c1706946-9061-4015-9517-0e4a9772947b" providerId="AD" clId="Web-{D4B6ACF7-44F9-4FF5-A636-E7F34C8985FB}" dt="2021-03-30T14:56:12.326" v="533"/>
        <pc:sldMkLst>
          <pc:docMk/>
          <pc:sldMk cId="38344988" sldId="266"/>
        </pc:sldMkLst>
      </pc:sldChg>
      <pc:sldChg chg="modNotes">
        <pc:chgData name="Stephen C. Boss" userId="S::sboss@uwyo.edu::c1706946-9061-4015-9517-0e4a9772947b" providerId="AD" clId="Web-{D4B6ACF7-44F9-4FF5-A636-E7F34C8985FB}" dt="2021-03-30T14:40:42.086" v="164"/>
        <pc:sldMkLst>
          <pc:docMk/>
          <pc:sldMk cId="3689074708" sldId="272"/>
        </pc:sldMkLst>
      </pc:sldChg>
      <pc:sldChg chg="modNotes">
        <pc:chgData name="Stephen C. Boss" userId="S::sboss@uwyo.edu::c1706946-9061-4015-9517-0e4a9772947b" providerId="AD" clId="Web-{D4B6ACF7-44F9-4FF5-A636-E7F34C8985FB}" dt="2021-03-30T14:56:38.701" v="538"/>
        <pc:sldMkLst>
          <pc:docMk/>
          <pc:sldMk cId="1456770094" sldId="274"/>
        </pc:sldMkLst>
      </pc:sldChg>
      <pc:sldChg chg="modNotes">
        <pc:chgData name="Stephen C. Boss" userId="S::sboss@uwyo.edu::c1706946-9061-4015-9517-0e4a9772947b" providerId="AD" clId="Web-{D4B6ACF7-44F9-4FF5-A636-E7F34C8985FB}" dt="2021-03-30T15:03:00.916" v="620"/>
        <pc:sldMkLst>
          <pc:docMk/>
          <pc:sldMk cId="4010457420" sldId="277"/>
        </pc:sldMkLst>
      </pc:sldChg>
      <pc:sldChg chg="modNotes">
        <pc:chgData name="Stephen C. Boss" userId="S::sboss@uwyo.edu::c1706946-9061-4015-9517-0e4a9772947b" providerId="AD" clId="Web-{D4B6ACF7-44F9-4FF5-A636-E7F34C8985FB}" dt="2021-03-30T15:17:30.219" v="1122"/>
        <pc:sldMkLst>
          <pc:docMk/>
          <pc:sldMk cId="2976061818" sldId="285"/>
        </pc:sldMkLst>
      </pc:sldChg>
      <pc:sldChg chg="ord modNotes">
        <pc:chgData name="Stephen C. Boss" userId="S::sboss@uwyo.edu::c1706946-9061-4015-9517-0e4a9772947b" providerId="AD" clId="Web-{D4B6ACF7-44F9-4FF5-A636-E7F34C8985FB}" dt="2021-03-30T15:08:54.647" v="941"/>
        <pc:sldMkLst>
          <pc:docMk/>
          <pc:sldMk cId="2492883302" sldId="286"/>
        </pc:sldMkLst>
      </pc:sldChg>
      <pc:sldChg chg="modNotes">
        <pc:chgData name="Stephen C. Boss" userId="S::sboss@uwyo.edu::c1706946-9061-4015-9517-0e4a9772947b" providerId="AD" clId="Web-{D4B6ACF7-44F9-4FF5-A636-E7F34C8985FB}" dt="2021-03-30T15:11:15.583" v="1026"/>
        <pc:sldMkLst>
          <pc:docMk/>
          <pc:sldMk cId="4020479023" sldId="287"/>
        </pc:sldMkLst>
      </pc:sldChg>
      <pc:sldChg chg="modNotes">
        <pc:chgData name="Stephen C. Boss" userId="S::sboss@uwyo.edu::c1706946-9061-4015-9517-0e4a9772947b" providerId="AD" clId="Web-{D4B6ACF7-44F9-4FF5-A636-E7F34C8985FB}" dt="2021-03-30T14:54:33.093" v="521"/>
        <pc:sldMkLst>
          <pc:docMk/>
          <pc:sldMk cId="1729322775" sldId="288"/>
        </pc:sldMkLst>
      </pc:sldChg>
      <pc:sldChg chg="modNotes">
        <pc:chgData name="Stephen C. Boss" userId="S::sboss@uwyo.edu::c1706946-9061-4015-9517-0e4a9772947b" providerId="AD" clId="Web-{D4B6ACF7-44F9-4FF5-A636-E7F34C8985FB}" dt="2021-03-30T15:04:44.477" v="690"/>
        <pc:sldMkLst>
          <pc:docMk/>
          <pc:sldMk cId="465020649" sldId="289"/>
        </pc:sldMkLst>
      </pc:sldChg>
      <pc:sldChg chg="modNotes">
        <pc:chgData name="Stephen C. Boss" userId="S::sboss@uwyo.edu::c1706946-9061-4015-9517-0e4a9772947b" providerId="AD" clId="Web-{D4B6ACF7-44F9-4FF5-A636-E7F34C8985FB}" dt="2021-03-30T15:16:29.126" v="1106"/>
        <pc:sldMkLst>
          <pc:docMk/>
          <pc:sldMk cId="4130511538" sldId="294"/>
        </pc:sldMkLst>
      </pc:sldChg>
      <pc:sldChg chg="modNotes">
        <pc:chgData name="Stephen C. Boss" userId="S::sboss@uwyo.edu::c1706946-9061-4015-9517-0e4a9772947b" providerId="AD" clId="Web-{D4B6ACF7-44F9-4FF5-A636-E7F34C8985FB}" dt="2021-03-30T15:12:35.426" v="1041"/>
        <pc:sldMkLst>
          <pc:docMk/>
          <pc:sldMk cId="1166592991" sldId="301"/>
        </pc:sldMkLst>
      </pc:sldChg>
    </pc:docChg>
  </pc:docChgLst>
  <pc:docChgLst>
    <pc:chgData name="Amanda R. Lehman" userId="S::amandarl@uwyo.edu::5eb3676f-fa24-4183-a373-a95f7e8d487c" providerId="AD" clId="Web-{D3F2886D-15F5-42EE-8B48-93AC5E09586A}"/>
    <pc:docChg chg="addSld modSld sldOrd">
      <pc:chgData name="Amanda R. Lehman" userId="S::amandarl@uwyo.edu::5eb3676f-fa24-4183-a373-a95f7e8d487c" providerId="AD" clId="Web-{D3F2886D-15F5-42EE-8B48-93AC5E09586A}" dt="2021-03-29T20:41:58.652" v="396" actId="20577"/>
      <pc:docMkLst>
        <pc:docMk/>
      </pc:docMkLst>
      <pc:sldChg chg="modNotes">
        <pc:chgData name="Amanda R. Lehman" userId="S::amandarl@uwyo.edu::5eb3676f-fa24-4183-a373-a95f7e8d487c" providerId="AD" clId="Web-{D3F2886D-15F5-42EE-8B48-93AC5E09586A}" dt="2021-03-29T20:31:02.559" v="51"/>
        <pc:sldMkLst>
          <pc:docMk/>
          <pc:sldMk cId="61405632" sldId="260"/>
        </pc:sldMkLst>
      </pc:sldChg>
      <pc:sldChg chg="ord">
        <pc:chgData name="Amanda R. Lehman" userId="S::amandarl@uwyo.edu::5eb3676f-fa24-4183-a373-a95f7e8d487c" providerId="AD" clId="Web-{D3F2886D-15F5-42EE-8B48-93AC5E09586A}" dt="2021-03-29T20:31:21.668" v="52"/>
        <pc:sldMkLst>
          <pc:docMk/>
          <pc:sldMk cId="2949145710" sldId="279"/>
        </pc:sldMkLst>
      </pc:sldChg>
      <pc:sldChg chg="addSp modSp">
        <pc:chgData name="Amanda R. Lehman" userId="S::amandarl@uwyo.edu::5eb3676f-fa24-4183-a373-a95f7e8d487c" providerId="AD" clId="Web-{D3F2886D-15F5-42EE-8B48-93AC5E09586A}" dt="2021-03-29T20:29:35.887" v="43" actId="1076"/>
        <pc:sldMkLst>
          <pc:docMk/>
          <pc:sldMk cId="1729322775" sldId="288"/>
        </pc:sldMkLst>
        <pc:spChg chg="add mod">
          <ac:chgData name="Amanda R. Lehman" userId="S::amandarl@uwyo.edu::5eb3676f-fa24-4183-a373-a95f7e8d487c" providerId="AD" clId="Web-{D3F2886D-15F5-42EE-8B48-93AC5E09586A}" dt="2021-03-29T20:29:35.887" v="43" actId="1076"/>
          <ac:spMkLst>
            <pc:docMk/>
            <pc:sldMk cId="1729322775" sldId="288"/>
            <ac:spMk id="5" creationId="{8AB0EE3B-4D16-447D-9C3D-C571E9950700}"/>
          </ac:spMkLst>
        </pc:spChg>
      </pc:sldChg>
      <pc:sldChg chg="modNotes">
        <pc:chgData name="Amanda R. Lehman" userId="S::amandarl@uwyo.edu::5eb3676f-fa24-4183-a373-a95f7e8d487c" providerId="AD" clId="Web-{D3F2886D-15F5-42EE-8B48-93AC5E09586A}" dt="2021-03-29T20:14:52.199" v="32"/>
        <pc:sldMkLst>
          <pc:docMk/>
          <pc:sldMk cId="1070122028" sldId="293"/>
        </pc:sldMkLst>
      </pc:sldChg>
      <pc:sldChg chg="addSp delSp modSp modNotes">
        <pc:chgData name="Amanda R. Lehman" userId="S::amandarl@uwyo.edu::5eb3676f-fa24-4183-a373-a95f7e8d487c" providerId="AD" clId="Web-{D3F2886D-15F5-42EE-8B48-93AC5E09586A}" dt="2021-03-29T20:39:51.683" v="380" actId="20577"/>
        <pc:sldMkLst>
          <pc:docMk/>
          <pc:sldMk cId="2110415329" sldId="298"/>
        </pc:sldMkLst>
        <pc:spChg chg="mod">
          <ac:chgData name="Amanda R. Lehman" userId="S::amandarl@uwyo.edu::5eb3676f-fa24-4183-a373-a95f7e8d487c" providerId="AD" clId="Web-{D3F2886D-15F5-42EE-8B48-93AC5E09586A}" dt="2021-03-29T20:33:37.230" v="79" actId="20577"/>
          <ac:spMkLst>
            <pc:docMk/>
            <pc:sldMk cId="2110415329" sldId="298"/>
            <ac:spMk id="2" creationId="{00000000-0000-0000-0000-000000000000}"/>
          </ac:spMkLst>
        </pc:spChg>
        <pc:spChg chg="del mod">
          <ac:chgData name="Amanda R. Lehman" userId="S::amandarl@uwyo.edu::5eb3676f-fa24-4183-a373-a95f7e8d487c" providerId="AD" clId="Web-{D3F2886D-15F5-42EE-8B48-93AC5E09586A}" dt="2021-03-29T20:33:13.996" v="69"/>
          <ac:spMkLst>
            <pc:docMk/>
            <pc:sldMk cId="2110415329" sldId="298"/>
            <ac:spMk id="3" creationId="{00000000-0000-0000-0000-000000000000}"/>
          </ac:spMkLst>
        </pc:spChg>
        <pc:spChg chg="mod">
          <ac:chgData name="Amanda R. Lehman" userId="S::amandarl@uwyo.edu::5eb3676f-fa24-4183-a373-a95f7e8d487c" providerId="AD" clId="Web-{D3F2886D-15F5-42EE-8B48-93AC5E09586A}" dt="2021-03-29T20:36:38.949" v="239" actId="20577"/>
          <ac:spMkLst>
            <pc:docMk/>
            <pc:sldMk cId="2110415329" sldId="298"/>
            <ac:spMk id="4" creationId="{8DA4B3FA-945A-4A04-88D6-68E87AA35673}"/>
          </ac:spMkLst>
        </pc:spChg>
        <pc:spChg chg="del mod">
          <ac:chgData name="Amanda R. Lehman" userId="S::amandarl@uwyo.edu::5eb3676f-fa24-4183-a373-a95f7e8d487c" providerId="AD" clId="Web-{D3F2886D-15F5-42EE-8B48-93AC5E09586A}" dt="2021-03-29T20:33:27.090" v="74"/>
          <ac:spMkLst>
            <pc:docMk/>
            <pc:sldMk cId="2110415329" sldId="298"/>
            <ac:spMk id="5" creationId="{00000000-0000-0000-0000-000000000000}"/>
          </ac:spMkLst>
        </pc:spChg>
        <pc:spChg chg="add del mod">
          <ac:chgData name="Amanda R. Lehman" userId="S::amandarl@uwyo.edu::5eb3676f-fa24-4183-a373-a95f7e8d487c" providerId="AD" clId="Web-{D3F2886D-15F5-42EE-8B48-93AC5E09586A}" dt="2021-03-29T20:27:27.262" v="36"/>
          <ac:spMkLst>
            <pc:docMk/>
            <pc:sldMk cId="2110415329" sldId="298"/>
            <ac:spMk id="6" creationId="{0789C402-7CEA-44BF-8F6B-15FBCA841A09}"/>
          </ac:spMkLst>
        </pc:spChg>
        <pc:spChg chg="del">
          <ac:chgData name="Amanda R. Lehman" userId="S::amandarl@uwyo.edu::5eb3676f-fa24-4183-a373-a95f7e8d487c" providerId="AD" clId="Web-{D3F2886D-15F5-42EE-8B48-93AC5E09586A}" dt="2021-03-29T20:29:10.496" v="41"/>
          <ac:spMkLst>
            <pc:docMk/>
            <pc:sldMk cId="2110415329" sldId="298"/>
            <ac:spMk id="7" creationId="{104E1A0E-674F-4655-84CE-63D68855BA52}"/>
          </ac:spMkLst>
        </pc:spChg>
        <pc:spChg chg="add mod">
          <ac:chgData name="Amanda R. Lehman" userId="S::amandarl@uwyo.edu::5eb3676f-fa24-4183-a373-a95f7e8d487c" providerId="AD" clId="Web-{D3F2886D-15F5-42EE-8B48-93AC5E09586A}" dt="2021-03-29T20:39:51.683" v="380" actId="20577"/>
          <ac:spMkLst>
            <pc:docMk/>
            <pc:sldMk cId="2110415329" sldId="298"/>
            <ac:spMk id="8" creationId="{9531CD82-6F57-4227-BA71-0D4C8D0C4002}"/>
          </ac:spMkLst>
        </pc:spChg>
        <pc:spChg chg="add del mod">
          <ac:chgData name="Amanda R. Lehman" userId="S::amandarl@uwyo.edu::5eb3676f-fa24-4183-a373-a95f7e8d487c" providerId="AD" clId="Web-{D3F2886D-15F5-42EE-8B48-93AC5E09586A}" dt="2021-03-29T20:32:05.965" v="58"/>
          <ac:spMkLst>
            <pc:docMk/>
            <pc:sldMk cId="2110415329" sldId="298"/>
            <ac:spMk id="9" creationId="{F910C59F-D830-4DAC-9DB2-0800DA54D7A5}"/>
          </ac:spMkLst>
        </pc:spChg>
      </pc:sldChg>
      <pc:sldChg chg="modSp new">
        <pc:chgData name="Amanda R. Lehman" userId="S::amandarl@uwyo.edu::5eb3676f-fa24-4183-a373-a95f7e8d487c" providerId="AD" clId="Web-{D3F2886D-15F5-42EE-8B48-93AC5E09586A}" dt="2021-03-29T20:38:51.418" v="364" actId="20577"/>
        <pc:sldMkLst>
          <pc:docMk/>
          <pc:sldMk cId="3424118295" sldId="299"/>
        </pc:sldMkLst>
        <pc:spChg chg="mod">
          <ac:chgData name="Amanda R. Lehman" userId="S::amandarl@uwyo.edu::5eb3676f-fa24-4183-a373-a95f7e8d487c" providerId="AD" clId="Web-{D3F2886D-15F5-42EE-8B48-93AC5E09586A}" dt="2021-03-29T20:37:08.543" v="261" actId="20577"/>
          <ac:spMkLst>
            <pc:docMk/>
            <pc:sldMk cId="3424118295" sldId="299"/>
            <ac:spMk id="2" creationId="{57B413E2-8B32-4E65-A8F4-70A636C57781}"/>
          </ac:spMkLst>
        </pc:spChg>
        <pc:spChg chg="mod">
          <ac:chgData name="Amanda R. Lehman" userId="S::amandarl@uwyo.edu::5eb3676f-fa24-4183-a373-a95f7e8d487c" providerId="AD" clId="Web-{D3F2886D-15F5-42EE-8B48-93AC5E09586A}" dt="2021-03-29T20:38:51.418" v="364" actId="20577"/>
          <ac:spMkLst>
            <pc:docMk/>
            <pc:sldMk cId="3424118295" sldId="299"/>
            <ac:spMk id="3" creationId="{935FFBCE-132E-4050-ABEF-F099C2309939}"/>
          </ac:spMkLst>
        </pc:spChg>
      </pc:sldChg>
      <pc:sldChg chg="modSp new">
        <pc:chgData name="Amanda R. Lehman" userId="S::amandarl@uwyo.edu::5eb3676f-fa24-4183-a373-a95f7e8d487c" providerId="AD" clId="Web-{D3F2886D-15F5-42EE-8B48-93AC5E09586A}" dt="2021-03-29T20:41:58.652" v="396" actId="20577"/>
        <pc:sldMkLst>
          <pc:docMk/>
          <pc:sldMk cId="1130308536" sldId="300"/>
        </pc:sldMkLst>
        <pc:spChg chg="mod">
          <ac:chgData name="Amanda R. Lehman" userId="S::amandarl@uwyo.edu::5eb3676f-fa24-4183-a373-a95f7e8d487c" providerId="AD" clId="Web-{D3F2886D-15F5-42EE-8B48-93AC5E09586A}" dt="2021-03-29T20:39:00.449" v="367" actId="20577"/>
          <ac:spMkLst>
            <pc:docMk/>
            <pc:sldMk cId="1130308536" sldId="300"/>
            <ac:spMk id="2" creationId="{BFB8D3D0-A57B-487A-A98A-2671E8CE453D}"/>
          </ac:spMkLst>
        </pc:spChg>
        <pc:spChg chg="mod">
          <ac:chgData name="Amanda R. Lehman" userId="S::amandarl@uwyo.edu::5eb3676f-fa24-4183-a373-a95f7e8d487c" providerId="AD" clId="Web-{D3F2886D-15F5-42EE-8B48-93AC5E09586A}" dt="2021-03-29T20:41:58.652" v="396" actId="20577"/>
          <ac:spMkLst>
            <pc:docMk/>
            <pc:sldMk cId="1130308536" sldId="300"/>
            <ac:spMk id="3" creationId="{6F1B0FB1-74BD-46C5-9FAD-A7A1EA2E8C4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C0564C84-8C25-4E02-851A-A01C9B1504D5}" type="datetimeFigureOut">
              <a:rPr lang="en-US" smtClean="0"/>
              <a:t>3/31/2021</a:t>
            </a:fld>
            <a:endParaRPr lang="en-US"/>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C473640F-8220-4EAA-A99B-5AD3F281EB05}" type="slidenum">
              <a:rPr lang="en-US" smtClean="0"/>
              <a:t>‹#›</a:t>
            </a:fld>
            <a:endParaRPr lang="en-US"/>
          </a:p>
        </p:txBody>
      </p:sp>
    </p:spTree>
    <p:extLst>
      <p:ext uri="{BB962C8B-B14F-4D97-AF65-F5344CB8AC3E}">
        <p14:creationId xmlns:p14="http://schemas.microsoft.com/office/powerpoint/2010/main" val="28416807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builtin.com/blockchain"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help.cointracker.io/en/articles/2645254-what-is-xpub-ypub-zpub-and-utxo"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blog.switchere.com/litecoin-vs-bitcoin-what-is-the-key-difference/"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en.wikipedia.org/wiki/Multinational_corporation"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www2.deloitte.com/content/dam/insights/us/articles/6608_2020-global-blockchain-survey/DI_CIR%202020%20global%20blockchain%20survey.pdf" TargetMode="External"/><Relationship Id="rId5" Type="http://schemas.openxmlformats.org/officeDocument/2006/relationships/hyperlink" Target="https://en.wikipedia.org/wiki/Big_Four_accounting_firms" TargetMode="External"/><Relationship Id="rId4" Type="http://schemas.openxmlformats.org/officeDocument/2006/relationships/hyperlink" Target="https://en.wikipedia.org/wiki/Professional_services"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investopedia.com/terms/c/cryptocurrency.asp"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htttps:/blog.kraken.com/post/6241/kraken-wyoming-first-digital-asset-bank/" TargetMode="External"/><Relationship Id="rId5" Type="http://schemas.openxmlformats.org/officeDocument/2006/relationships/hyperlink" Target="https://blog.mazars.us/new-banking-charter-for-digital-assets-how-wyoming-has-taken-the-lead-in-digital-asset-regulatory-innovation/" TargetMode="External"/><Relationship Id="rId4" Type="http://schemas.openxmlformats.org/officeDocument/2006/relationships/hyperlink" Target="https://www.wyomingnews.com/rocketminer/news/state/wyomings-first-cryptocurrency-bank-approved-by-state-board/article_4dcc4c95-bfd6-5d51-bafb-5d23fa2d874a.html" TargetMode="External"/></Relationships>
</file>

<file path=ppt/notesSlides/_rels/notesSlide15.xml.rels><?xml version="1.0" encoding="UTF-8" standalone="yes"?>
<Relationships xmlns="http://schemas.openxmlformats.org/package/2006/relationships"><Relationship Id="rId8" Type="http://schemas.openxmlformats.org/officeDocument/2006/relationships/hyperlink" Target="https://www.wyomingnews.com/rocketminer/news/state/wyomings-first-cryptocurrency-bank-approved-by-state-board/article_4dcc4c95-bfd6-5d51-bafb-5d23fa2d874a.html" TargetMode="External"/><Relationship Id="rId3" Type="http://schemas.openxmlformats.org/officeDocument/2006/relationships/hyperlink" Target="https://www.investopedia.com/terms/e/ethereum.asp" TargetMode="External"/><Relationship Id="rId7" Type="http://schemas.openxmlformats.org/officeDocument/2006/relationships/hyperlink" Target="https://www.forbes.com/sites/jasonbrett/2020/09/16/cracking-landlocked-wyoming-kraken-wins-first-crypto-bank-charter-in-us-history/?sh=432d4e602afd" TargetMode="External"/><Relationship Id="rId2" Type="http://schemas.openxmlformats.org/officeDocument/2006/relationships/slide" Target="../slides/slide16.xml"/><Relationship Id="rId1" Type="http://schemas.openxmlformats.org/officeDocument/2006/relationships/notesMaster" Target="../notesMasters/notesMaster1.xml"/><Relationship Id="rId6" Type="http://schemas.openxmlformats.org/officeDocument/2006/relationships/hyperlink" Target="https://www.investopedia.com/terms/m/monero.asp" TargetMode="External"/><Relationship Id="rId5" Type="http://schemas.openxmlformats.org/officeDocument/2006/relationships/hyperlink" Target="https://www.investopedia.com/terms/e/eos.asp" TargetMode="External"/><Relationship Id="rId4" Type="http://schemas.openxmlformats.org/officeDocument/2006/relationships/hyperlink" Target="https://www.investopedia.com/terms/b/bitcoin.asp"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coindesk.com/blockchain-pioneer-caitlin-long-to-build-crypto-bank-in-wyoming"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cnbc.com/2021/03/22/cryptocurrencies-are-not-useful-stores-of-value-says-feds-powell.html?utm_content=Main&amp;utm_medium=Social&amp;utm_source=Facebook&amp;fbclid=IwAR0jO6AEQipR3hjWaksuOdtl8E2W9etQMvWZkTtmfM_bTmB2cm6yMDvI618"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cnbc.com/2021/03/22/cryptocurrencies-are-not-useful-stores-of-value-says-feds-powell.html"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builtin.com/blockchain"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forbes.com/sites/caitlinlong/2019/03/04/what-do-wyomings-new-blockchain-laws-mean/?sh=1195757c5fde"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esla.com/support/bitcoin"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ischoolblogs.sjsu.edu/blockchains/blockchains-applied/applications/"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ec.gov/spotlight/investor-advisory-committee-2012/slides-nancy-liao-brief-intro-to-blockchain-iac-101217.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fool.com/investing/2018/04/11/20-real-world-uses-for-blockchain-technology.aspx"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medium.com/swlh/trust-consensus-and-truth-3ba142706432"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loki.network/2020/01/24/blockchain-consensus-mechanisms/"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t>Stephen</a:t>
            </a:r>
            <a:r>
              <a:rPr lang="en-US" b="1" dirty="0">
                <a:cs typeface="+mn-lt"/>
              </a:rPr>
              <a:t/>
            </a:r>
            <a:br>
              <a:rPr lang="en-US" b="1" dirty="0">
                <a:cs typeface="+mn-lt"/>
              </a:rPr>
            </a:br>
            <a:endParaRPr lang="en-US" dirty="0"/>
          </a:p>
          <a:p>
            <a:pPr>
              <a:defRPr/>
            </a:pPr>
            <a:r>
              <a:rPr lang="en-US" dirty="0"/>
              <a:t>Blockchain technology along with cryptocurrency are disruptive change agents.  </a:t>
            </a:r>
            <a:endParaRPr lang="en-US" dirty="0">
              <a:cs typeface="Calibri"/>
            </a:endParaRPr>
          </a:p>
          <a:p>
            <a:pPr>
              <a:defRPr/>
            </a:pPr>
            <a:r>
              <a:rPr lang="en-US" dirty="0"/>
              <a:t>Blockchain is a powerful technology that is increasingly being used as a foundation for a number of applications in: </a:t>
            </a:r>
            <a:endParaRPr lang="en-US" dirty="0">
              <a:cs typeface="Calibri"/>
            </a:endParaRPr>
          </a:p>
          <a:p>
            <a:pPr>
              <a:defRPr/>
            </a:pPr>
            <a:endParaRPr lang="en-US" dirty="0"/>
          </a:p>
          <a:p>
            <a:pPr>
              <a:defRPr/>
            </a:pPr>
            <a:r>
              <a:rPr lang="en-US" dirty="0" smtClean="0"/>
              <a:t>• identity </a:t>
            </a:r>
            <a:r>
              <a:rPr lang="en-US" dirty="0"/>
              <a:t>management, </a:t>
            </a:r>
            <a:endParaRPr lang="en-US" dirty="0">
              <a:cs typeface="Calibri"/>
            </a:endParaRPr>
          </a:p>
          <a:p>
            <a:pPr>
              <a:defRPr/>
            </a:pPr>
            <a:r>
              <a:rPr lang="en-US" dirty="0" smtClean="0"/>
              <a:t>• government</a:t>
            </a:r>
            <a:r>
              <a:rPr lang="en-US" dirty="0"/>
              <a:t>, </a:t>
            </a:r>
            <a:endParaRPr lang="en-US" dirty="0">
              <a:cs typeface="Calibri"/>
            </a:endParaRPr>
          </a:p>
          <a:p>
            <a:pPr>
              <a:defRPr/>
            </a:pPr>
            <a:r>
              <a:rPr lang="en-US" dirty="0" smtClean="0"/>
              <a:t>• supply </a:t>
            </a:r>
            <a:r>
              <a:rPr lang="en-US" dirty="0"/>
              <a:t>chain and data management, </a:t>
            </a:r>
            <a:endParaRPr lang="en-US" dirty="0">
              <a:cs typeface="Calibri"/>
            </a:endParaRPr>
          </a:p>
          <a:p>
            <a:pPr>
              <a:defRPr/>
            </a:pPr>
            <a:r>
              <a:rPr lang="en-US" dirty="0" smtClean="0"/>
              <a:t>• finance</a:t>
            </a:r>
            <a:endParaRPr lang="en-US" dirty="0">
              <a:cs typeface="Calibri"/>
            </a:endParaRPr>
          </a:p>
          <a:p>
            <a:pPr>
              <a:defRPr/>
            </a:pPr>
            <a:r>
              <a:rPr lang="en-US" dirty="0" smtClean="0"/>
              <a:t>• healthcare</a:t>
            </a:r>
            <a:r>
              <a:rPr lang="en-US" dirty="0"/>
              <a:t>, </a:t>
            </a:r>
            <a:endParaRPr lang="en-US" dirty="0">
              <a:cs typeface="Calibri"/>
            </a:endParaRPr>
          </a:p>
          <a:p>
            <a:pPr>
              <a:defRPr/>
            </a:pPr>
            <a:r>
              <a:rPr lang="en-US" dirty="0" smtClean="0"/>
              <a:t>• insurance</a:t>
            </a:r>
            <a:r>
              <a:rPr lang="en-US" dirty="0"/>
              <a:t>, </a:t>
            </a:r>
            <a:endParaRPr lang="en-US" dirty="0">
              <a:cs typeface="Calibri"/>
            </a:endParaRPr>
          </a:p>
          <a:p>
            <a:pPr>
              <a:defRPr/>
            </a:pPr>
            <a:r>
              <a:rPr lang="en-US" dirty="0" smtClean="0"/>
              <a:t>• library </a:t>
            </a:r>
            <a:r>
              <a:rPr lang="en-US" dirty="0"/>
              <a:t>science</a:t>
            </a:r>
            <a:endParaRPr lang="en-US" dirty="0">
              <a:cs typeface="Calibri"/>
            </a:endParaRPr>
          </a:p>
          <a:p>
            <a:pPr>
              <a:defRPr/>
            </a:pPr>
            <a:endParaRPr lang="en-US" dirty="0"/>
          </a:p>
          <a:p>
            <a:pPr>
              <a:defRPr/>
            </a:pPr>
            <a:r>
              <a:rPr lang="en-US" dirty="0"/>
              <a:t>It works well with any type of workflow or digital system that needs a robust auditing trail with data security.  </a:t>
            </a:r>
            <a:endParaRPr lang="en-US" dirty="0">
              <a:cs typeface="Calibri"/>
            </a:endParaRPr>
          </a:p>
          <a:p>
            <a:pPr>
              <a:defRPr/>
            </a:pPr>
            <a:r>
              <a:rPr lang="en-US" dirty="0"/>
              <a:t>In a nutshell, Blockchain is a digital and decentralized ledger, that creates immutable records that tracks transactions. </a:t>
            </a:r>
            <a:endParaRPr lang="en-US" dirty="0">
              <a:cs typeface="Calibri"/>
            </a:endParaRPr>
          </a:p>
          <a:p>
            <a:pPr>
              <a:defRPr/>
            </a:pPr>
            <a:r>
              <a:rPr lang="en-US" dirty="0">
                <a:hlinkClick r:id="rId3"/>
              </a:rPr>
              <a:t>https://builtin.com/blockchain</a:t>
            </a:r>
            <a:endParaRPr lang="en-US" dirty="0"/>
          </a:p>
          <a:p>
            <a:pPr>
              <a:defRPr/>
            </a:pPr>
            <a:endParaRPr lang="en-US" b="1" dirty="0">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2</a:t>
            </a:fld>
            <a:endParaRPr lang="en-US"/>
          </a:p>
        </p:txBody>
      </p:sp>
    </p:spTree>
    <p:extLst>
      <p:ext uri="{BB962C8B-B14F-4D97-AF65-F5344CB8AC3E}">
        <p14:creationId xmlns:p14="http://schemas.microsoft.com/office/powerpoint/2010/main" val="1236185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Amanda</a:t>
            </a:r>
            <a:br>
              <a:rPr lang="en-US" b="1">
                <a:cs typeface="Calibri"/>
              </a:rPr>
            </a:br>
            <a:endParaRPr lang="en-US" b="1">
              <a:cs typeface="Calibri"/>
            </a:endParaRPr>
          </a:p>
          <a:p>
            <a:r>
              <a:rPr lang="en-US">
                <a:cs typeface="Calibri"/>
              </a:rPr>
              <a:t>Digital Signatures and public/private keys are universally accessible to those in the digital ecosystem.  There is a great deal of excitement about identity management and equality in blockchain groups, but there are also a lot of pitfalls where inequities may be perpetuated.  However, the rules and standard protocols of transactions have been developed mostly in the open – on </a:t>
            </a:r>
            <a:r>
              <a:rPr lang="en-US" err="1">
                <a:cs typeface="Calibri"/>
              </a:rPr>
              <a:t>github</a:t>
            </a:r>
            <a:r>
              <a:rPr lang="en-US">
                <a:cs typeface="Calibri"/>
              </a:rPr>
              <a:t> an other platforms.  </a:t>
            </a:r>
          </a:p>
          <a:p>
            <a:endParaRPr lang="en-US"/>
          </a:p>
          <a:p>
            <a:r>
              <a:rPr lang="en-US">
                <a:cs typeface="Calibri"/>
              </a:rPr>
              <a:t>A part of the difference between the growing ecosystem of cryptocurrencies is in the protocols that they use for transactions (work), validation (proof), and consensus (trust)...the speed with which this work gets done couples with </a:t>
            </a:r>
            <a:r>
              <a:rPr lang="en-US" err="1">
                <a:cs typeface="Calibri"/>
              </a:rPr>
              <a:t>availablity</a:t>
            </a:r>
            <a:r>
              <a:rPr lang="en-US">
                <a:cs typeface="Calibri"/>
              </a:rPr>
              <a:t> of nodes for work to influence the capacity and valuation of the currencies.  </a:t>
            </a:r>
          </a:p>
          <a:p>
            <a:r>
              <a:rPr lang="en-US">
                <a:cs typeface="Calibri"/>
              </a:rPr>
              <a:t> </a:t>
            </a:r>
          </a:p>
          <a:p>
            <a:r>
              <a:rPr lang="en-US"/>
              <a:t>The latest bitcoin standards expand </a:t>
            </a:r>
            <a:r>
              <a:rPr lang="en-US" err="1"/>
              <a:t>xPub</a:t>
            </a:r>
            <a:r>
              <a:rPr lang="en-US"/>
              <a:t> (generates 1-prefixed addresses) to </a:t>
            </a:r>
            <a:r>
              <a:rPr lang="en-US" err="1"/>
              <a:t>yPub</a:t>
            </a:r>
            <a:r>
              <a:rPr lang="en-US"/>
              <a:t> (generates 3-prefixed addresses) and </a:t>
            </a:r>
            <a:r>
              <a:rPr lang="en-US" err="1"/>
              <a:t>zPub</a:t>
            </a:r>
            <a:r>
              <a:rPr lang="en-US"/>
              <a:t> (bc1-prefixed addresses) for bitcoin </a:t>
            </a:r>
            <a:r>
              <a:rPr lang="en-US" err="1"/>
              <a:t>segwit</a:t>
            </a:r>
            <a:r>
              <a:rPr lang="en-US"/>
              <a:t> wallets. </a:t>
            </a:r>
            <a:r>
              <a:rPr lang="en-US">
                <a:hlinkClick r:id="rId3"/>
              </a:rPr>
              <a:t>https://help.cointracker.io/en/articles/2645254-what-is-xpub-ypub-zpub-and-utxo</a:t>
            </a:r>
            <a:endParaRPr lang="en-US">
              <a:cs typeface="Calibri"/>
              <a:hlinkClick r:id="rId3"/>
            </a:endParaRPr>
          </a:p>
          <a:p>
            <a:endParaRPr lang="en-US">
              <a:cs typeface="Calibri"/>
            </a:endParaRPr>
          </a:p>
          <a:p>
            <a:r>
              <a:rPr lang="en-US">
                <a:cs typeface="Calibri"/>
                <a:hlinkClick r:id="rId4"/>
              </a:rPr>
              <a:t>...</a:t>
            </a:r>
            <a:r>
              <a:rPr lang="en-US"/>
              <a:t>You will soon find out that these two don’t differ significantly in their basic properties. Both </a:t>
            </a:r>
            <a:r>
              <a:rPr lang="en-US" err="1"/>
              <a:t>Litecoins</a:t>
            </a:r>
            <a:r>
              <a:rPr lang="en-US"/>
              <a:t> and Bitcoins are digital currencies that were created as an alternative to traditional currencies. </a:t>
            </a:r>
            <a:endParaRPr lang="en-US">
              <a:cs typeface="Calibri"/>
            </a:endParaRPr>
          </a:p>
          <a:p>
            <a:r>
              <a:rPr lang="en-US" err="1"/>
              <a:t>Litecoins</a:t>
            </a:r>
            <a:r>
              <a:rPr lang="en-US"/>
              <a:t> are also produced with the help of a mining process, using a cryptological hash function. ‘How is </a:t>
            </a:r>
            <a:r>
              <a:rPr lang="en-US" err="1"/>
              <a:t>litecoin</a:t>
            </a:r>
            <a:r>
              <a:rPr lang="en-US"/>
              <a:t> mining different from bitcoin mining’ is a rather popular question nowadays. Let’s try to figure it out! </a:t>
            </a:r>
            <a:endParaRPr lang="en-US">
              <a:cs typeface="Calibri"/>
            </a:endParaRPr>
          </a:p>
          <a:p>
            <a:r>
              <a:rPr lang="en-US"/>
              <a:t>Basically, the main idea seems like that — the use of computing power means that problems based on a geometric series have to be solved. Those who validate such an encrypted block will receive a certain amount of BTC or LTC as a reward. That is,  the result of </a:t>
            </a:r>
            <a:r>
              <a:rPr lang="en-US" err="1"/>
              <a:t>litecoin</a:t>
            </a:r>
            <a:r>
              <a:rPr lang="en-US"/>
              <a:t> mining vs bitcoin mining battle is a draw since the two currencies hardly differ from a technical point of view.</a:t>
            </a:r>
            <a:endParaRPr lang="en-US">
              <a:cs typeface="Calibri"/>
            </a:endParaRPr>
          </a:p>
          <a:p>
            <a:r>
              <a:rPr lang="en-US"/>
              <a:t>However, still, there is some difference in a view of duration of the coin’s creation. How was mentioned before, the process of mining includes PC’s computing power. As a result, the block’s validation and thus the mining of </a:t>
            </a:r>
            <a:r>
              <a:rPr lang="en-US" err="1"/>
              <a:t>litecoins</a:t>
            </a:r>
            <a:r>
              <a:rPr lang="en-US"/>
              <a:t> or bitcoins takes a certain amount of time. This process takes a different amount of time for the currencies. In Bitcoin’s case, this process takes 10 minutes, Litecoin is significantly faster in this regard and can boast of only 2.5 minutes.</a:t>
            </a:r>
            <a:endParaRPr lang="en-US">
              <a:cs typeface="Calibri"/>
            </a:endParaRPr>
          </a:p>
          <a:p>
            <a:r>
              <a:rPr lang="en-US"/>
              <a:t>How does mining work? At first glance, mining works in a similar way for both currencies. But there are significant differences here as well. While the PC’s graphics processor is the best option for Litecoin mining, Bitcoin has other requirements. This is due to the extremely complicated Bitcoin algorithm.</a:t>
            </a:r>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11</a:t>
            </a:fld>
            <a:endParaRPr lang="en-US"/>
          </a:p>
        </p:txBody>
      </p:sp>
    </p:spTree>
    <p:extLst>
      <p:ext uri="{BB962C8B-B14F-4D97-AF65-F5344CB8AC3E}">
        <p14:creationId xmlns:p14="http://schemas.microsoft.com/office/powerpoint/2010/main" val="3347802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Amanda</a:t>
            </a:r>
            <a:br>
              <a:rPr lang="en-US" b="1">
                <a:cs typeface="Calibri"/>
              </a:rPr>
            </a:br>
            <a:endParaRPr lang="en-US" b="1">
              <a:cs typeface="Calibri"/>
            </a:endParaRPr>
          </a:p>
          <a:p>
            <a:r>
              <a:rPr lang="en-US">
                <a:cs typeface="Calibri"/>
              </a:rPr>
              <a:t>Identified potential for recordkeeping will come up later as well, but this diagram shows one more highly relevant example.  Instead of claims processing taking months of review and ongoing paperwork, validation, trust and resulting activities could be coordinated by dependable blockchain record systems.  </a:t>
            </a:r>
            <a:endParaRPr lang="en-US"/>
          </a:p>
        </p:txBody>
      </p:sp>
      <p:sp>
        <p:nvSpPr>
          <p:cNvPr id="4" name="Slide Number Placeholder 3"/>
          <p:cNvSpPr>
            <a:spLocks noGrp="1"/>
          </p:cNvSpPr>
          <p:nvPr>
            <p:ph type="sldNum" sz="quarter" idx="10"/>
          </p:nvPr>
        </p:nvSpPr>
        <p:spPr/>
        <p:txBody>
          <a:bodyPr/>
          <a:lstStyle/>
          <a:p>
            <a:fld id="{C473640F-8220-4EAA-A99B-5AD3F281EB05}" type="slidenum">
              <a:rPr lang="en-US" smtClean="0"/>
              <a:t>12</a:t>
            </a:fld>
            <a:endParaRPr lang="en-US"/>
          </a:p>
        </p:txBody>
      </p:sp>
    </p:spTree>
    <p:extLst>
      <p:ext uri="{BB962C8B-B14F-4D97-AF65-F5344CB8AC3E}">
        <p14:creationId xmlns:p14="http://schemas.microsoft.com/office/powerpoint/2010/main" val="3748771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endParaRPr lang="en-US" dirty="0"/>
          </a:p>
          <a:p>
            <a:endParaRPr lang="en-US" b="1" dirty="0"/>
          </a:p>
          <a:p>
            <a:r>
              <a:rPr lang="en-US" b="1" dirty="0"/>
              <a:t>Blockchain Beyond the Hype</a:t>
            </a:r>
            <a:endParaRPr lang="en-US" dirty="0"/>
          </a:p>
          <a:p>
            <a:endParaRPr lang="en-US" b="1" dirty="0"/>
          </a:p>
          <a:p>
            <a:r>
              <a:rPr lang="en-US" b="1" dirty="0"/>
              <a:t>The slide on the screen notes different uses of blockchain in various workflows in various industries.  </a:t>
            </a:r>
            <a:r>
              <a:rPr lang="en-US" b="1" dirty="0">
                <a:cs typeface="+mn-lt"/>
              </a:rPr>
              <a:t/>
            </a:r>
            <a:br>
              <a:rPr lang="en-US" b="1" dirty="0">
                <a:cs typeface="+mn-lt"/>
              </a:rPr>
            </a:br>
            <a:endParaRPr lang="en-US" b="1" dirty="0"/>
          </a:p>
          <a:p>
            <a:r>
              <a:rPr lang="en-US" dirty="0"/>
              <a:t>When blockchain first came out, there was great deal of hope and hype.  </a:t>
            </a:r>
          </a:p>
          <a:p>
            <a:endParaRPr lang="en-US" dirty="0">
              <a:cs typeface="Calibri"/>
            </a:endParaRPr>
          </a:p>
          <a:p>
            <a:r>
              <a:rPr lang="en-US" b="1" dirty="0"/>
              <a:t>Deloitte</a:t>
            </a:r>
            <a:r>
              <a:rPr lang="en-US" dirty="0"/>
              <a:t>, is an Anglo-American </a:t>
            </a:r>
            <a:r>
              <a:rPr lang="en-US" dirty="0">
                <a:hlinkClick r:id="rId3"/>
              </a:rPr>
              <a:t>multinational</a:t>
            </a:r>
            <a:r>
              <a:rPr lang="en-US" dirty="0"/>
              <a:t> </a:t>
            </a:r>
            <a:r>
              <a:rPr lang="en-US" dirty="0">
                <a:hlinkClick r:id="rId4"/>
              </a:rPr>
              <a:t>professional services</a:t>
            </a:r>
            <a:r>
              <a:rPr lang="en-US" dirty="0"/>
              <a:t> network and is one of the </a:t>
            </a:r>
            <a:r>
              <a:rPr lang="en-US" dirty="0">
                <a:hlinkClick r:id="rId5"/>
              </a:rPr>
              <a:t>Big Four</a:t>
            </a:r>
            <a:r>
              <a:rPr lang="en-US" dirty="0"/>
              <a:t> accounting firms.  </a:t>
            </a:r>
            <a:endParaRPr lang="en-US" dirty="0">
              <a:cs typeface="Calibri"/>
            </a:endParaRPr>
          </a:p>
          <a:p>
            <a:r>
              <a:rPr lang="en-US" dirty="0"/>
              <a:t>In their analysis of businesses and business trends, they write number of whitepapers that are accurate and are used by business to gauge existing and new business ventures.</a:t>
            </a:r>
            <a:endParaRPr lang="en-US" dirty="0">
              <a:cs typeface="Calibri"/>
            </a:endParaRPr>
          </a:p>
          <a:p>
            <a:endParaRPr lang="en-US" dirty="0"/>
          </a:p>
          <a:p>
            <a:r>
              <a:rPr lang="en-US" dirty="0"/>
              <a:t>Their reports analyzing blockchain are very useful.</a:t>
            </a:r>
            <a:endParaRPr lang="en-US" dirty="0">
              <a:cs typeface="Calibri" panose="020F0502020204030204"/>
            </a:endParaRPr>
          </a:p>
          <a:p>
            <a:r>
              <a:rPr lang="en-US" dirty="0"/>
              <a:t>  </a:t>
            </a:r>
            <a:endParaRPr lang="en-US" dirty="0">
              <a:cs typeface="Calibri"/>
            </a:endParaRPr>
          </a:p>
          <a:p>
            <a:r>
              <a:rPr lang="en-US" dirty="0"/>
              <a:t>According to a March 2020 study entitled C-Suite Briefing --  5 Blockchain Trends for 2020 Deloitte writes:</a:t>
            </a:r>
            <a:endParaRPr lang="en-US" dirty="0">
              <a:cs typeface="Calibri"/>
            </a:endParaRPr>
          </a:p>
          <a:p>
            <a:r>
              <a:rPr lang="en-US" dirty="0"/>
              <a:t>  </a:t>
            </a:r>
            <a:endParaRPr lang="en-US" dirty="0">
              <a:cs typeface="Calibri"/>
            </a:endParaRPr>
          </a:p>
          <a:p>
            <a:r>
              <a:rPr lang="en-US" dirty="0"/>
              <a:t>• Blockchain is moving out of the hype stage into the development and application state.  </a:t>
            </a:r>
            <a:endParaRPr lang="en-US" dirty="0">
              <a:cs typeface="Calibri"/>
            </a:endParaRPr>
          </a:p>
          <a:p>
            <a:r>
              <a:rPr lang="en-US" dirty="0"/>
              <a:t>• Businesses are starting to utilize blockchain technology to solve real business issues and deliver value.  </a:t>
            </a:r>
            <a:endParaRPr lang="en-US" dirty="0">
              <a:cs typeface="Calibri"/>
            </a:endParaRPr>
          </a:p>
          <a:p>
            <a:r>
              <a:rPr lang="en-US" dirty="0"/>
              <a:t>• Developers such as </a:t>
            </a:r>
            <a:r>
              <a:rPr lang="en-US" dirty="0" err="1"/>
              <a:t>VeChain</a:t>
            </a:r>
            <a:r>
              <a:rPr lang="en-US" dirty="0"/>
              <a:t>, Corda, Hyperledger and Ethereum who had entered the scene under the hype stage, have begun to deliver value.  </a:t>
            </a:r>
            <a:endParaRPr lang="en-US" dirty="0">
              <a:cs typeface="Calibri"/>
            </a:endParaRPr>
          </a:p>
          <a:p>
            <a:r>
              <a:rPr lang="en-US" dirty="0" smtClean="0"/>
              <a:t>• Blockchain </a:t>
            </a:r>
            <a:r>
              <a:rPr lang="en-US" dirty="0"/>
              <a:t>offers scalability, decentralization and security.  While blockchain initially started out as a fintech (financial technology) application it is moving into many new areas as noted on the slide:</a:t>
            </a:r>
            <a:endParaRPr lang="en-US" dirty="0">
              <a:cs typeface="Calibri"/>
            </a:endParaRPr>
          </a:p>
          <a:p>
            <a:r>
              <a:rPr lang="en-US" dirty="0"/>
              <a:t>  </a:t>
            </a:r>
            <a:endParaRPr lang="en-US" dirty="0">
              <a:cs typeface="Calibri"/>
            </a:endParaRPr>
          </a:p>
          <a:p>
            <a:r>
              <a:rPr lang="en-US" dirty="0"/>
              <a:t>It stands to reason that library vendors will incorporate </a:t>
            </a:r>
            <a:r>
              <a:rPr lang="en-US" dirty="0" smtClean="0"/>
              <a:t>blockchain or something like blockchain into </a:t>
            </a:r>
            <a:r>
              <a:rPr lang="en-US" dirty="0"/>
              <a:t>library workflows.  </a:t>
            </a:r>
            <a:endParaRPr lang="en-US" dirty="0">
              <a:cs typeface="Calibri"/>
            </a:endParaRPr>
          </a:p>
          <a:p>
            <a:endParaRPr lang="en-US" dirty="0" smtClean="0"/>
          </a:p>
          <a:p>
            <a:pPr defTabSz="924458"/>
            <a:r>
              <a:rPr lang="en-US" u="none" dirty="0" smtClean="0"/>
              <a:t>**********************************************************************</a:t>
            </a:r>
          </a:p>
          <a:p>
            <a:endParaRPr lang="en-US" dirty="0"/>
          </a:p>
          <a:p>
            <a:r>
              <a:rPr lang="en-US" dirty="0"/>
              <a:t>Deloitte, March, 2020, “C-Suite Briefing:  5 Blockchain Trends for 2020     </a:t>
            </a:r>
            <a:endParaRPr lang="en-US" dirty="0">
              <a:cs typeface="Calibri"/>
            </a:endParaRPr>
          </a:p>
          <a:p>
            <a:r>
              <a:rPr lang="en-US" dirty="0">
                <a:hlinkClick r:id="rId6"/>
              </a:rPr>
              <a:t>https://www2.deloitte.com/content/dam/insights/us/articles/6608_2020-global-blockchain-survey/DI_CIR%202020%20global%20blockchain%20survey.pdf</a:t>
            </a:r>
            <a:endParaRPr lang="en-US" dirty="0"/>
          </a:p>
          <a:p>
            <a:endParaRPr lang="en-US" dirty="0">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13</a:t>
            </a:fld>
            <a:endParaRPr lang="en-US"/>
          </a:p>
        </p:txBody>
      </p:sp>
    </p:spTree>
    <p:extLst>
      <p:ext uri="{BB962C8B-B14F-4D97-AF65-F5344CB8AC3E}">
        <p14:creationId xmlns:p14="http://schemas.microsoft.com/office/powerpoint/2010/main" val="1016643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endParaRPr lang="en-US" dirty="0"/>
          </a:p>
          <a:p>
            <a:endParaRPr lang="en-US" b="1" dirty="0"/>
          </a:p>
          <a:p>
            <a:r>
              <a:rPr lang="en-US" b="1" dirty="0"/>
              <a:t>FinTech</a:t>
            </a:r>
            <a:endParaRPr lang="en-US" dirty="0"/>
          </a:p>
          <a:p>
            <a:r>
              <a:rPr lang="en-US" dirty="0"/>
              <a:t> </a:t>
            </a:r>
            <a:endParaRPr lang="en-US" dirty="0">
              <a:cs typeface="Calibri"/>
            </a:endParaRPr>
          </a:p>
          <a:p>
            <a:r>
              <a:rPr lang="en-US" dirty="0"/>
              <a:t>Financial technology is the merger of information technology and financial innovations that aim to compete with traditional financial infrastructures in the delivery of financial services.</a:t>
            </a:r>
            <a:endParaRPr lang="en-US" dirty="0">
              <a:cs typeface="Calibri"/>
            </a:endParaRPr>
          </a:p>
          <a:p>
            <a:r>
              <a:rPr lang="en-US" dirty="0"/>
              <a:t> </a:t>
            </a:r>
            <a:endParaRPr lang="en-US" dirty="0">
              <a:cs typeface="Calibri"/>
            </a:endParaRPr>
          </a:p>
          <a:p>
            <a:r>
              <a:rPr lang="en-US" b="1" dirty="0"/>
              <a:t>What are the major components of financial technology</a:t>
            </a:r>
            <a:r>
              <a:rPr lang="en-US" b="1" dirty="0" smtClean="0"/>
              <a:t>?</a:t>
            </a:r>
            <a:br>
              <a:rPr lang="en-US" b="1" dirty="0" smtClean="0"/>
            </a:br>
            <a:r>
              <a:rPr lang="en-US" b="1" dirty="0"/>
              <a:t> </a:t>
            </a:r>
            <a:endParaRPr lang="en-US" dirty="0"/>
          </a:p>
          <a:p>
            <a:r>
              <a:rPr lang="en-US" dirty="0" smtClean="0"/>
              <a:t>• big </a:t>
            </a:r>
            <a:r>
              <a:rPr lang="en-US" dirty="0"/>
              <a:t>data, </a:t>
            </a:r>
            <a:endParaRPr lang="en-US" dirty="0">
              <a:cs typeface="Calibri"/>
            </a:endParaRPr>
          </a:p>
          <a:p>
            <a:r>
              <a:rPr lang="en-US" dirty="0" smtClean="0"/>
              <a:t>• cloud </a:t>
            </a:r>
            <a:r>
              <a:rPr lang="en-US" dirty="0"/>
              <a:t>computing, </a:t>
            </a:r>
            <a:endParaRPr lang="en-US" dirty="0">
              <a:cs typeface="Calibri"/>
            </a:endParaRPr>
          </a:p>
          <a:p>
            <a:r>
              <a:rPr lang="en-US" dirty="0" smtClean="0"/>
              <a:t>• artificial </a:t>
            </a:r>
            <a:r>
              <a:rPr lang="en-US" dirty="0"/>
              <a:t>intelligence, </a:t>
            </a:r>
            <a:endParaRPr lang="en-US" dirty="0">
              <a:cs typeface="Calibri"/>
            </a:endParaRPr>
          </a:p>
          <a:p>
            <a:r>
              <a:rPr lang="en-US" dirty="0" smtClean="0"/>
              <a:t>• Blockchains</a:t>
            </a:r>
            <a:endParaRPr lang="en-US" dirty="0">
              <a:cs typeface="Calibri"/>
            </a:endParaRPr>
          </a:p>
          <a:p>
            <a:r>
              <a:rPr lang="en-US" dirty="0" smtClean="0"/>
              <a:t>• Intelligent </a:t>
            </a:r>
            <a:r>
              <a:rPr lang="en-US" dirty="0"/>
              <a:t>Robots</a:t>
            </a:r>
            <a:endParaRPr lang="en-US" dirty="0">
              <a:cs typeface="Calibri"/>
            </a:endParaRPr>
          </a:p>
          <a:p>
            <a:r>
              <a:rPr lang="en-US" dirty="0" smtClean="0"/>
              <a:t>• Virtual </a:t>
            </a:r>
            <a:r>
              <a:rPr lang="en-US" dirty="0"/>
              <a:t>Reality</a:t>
            </a:r>
            <a:endParaRPr lang="en-US" dirty="0">
              <a:cs typeface="Calibri"/>
            </a:endParaRPr>
          </a:p>
          <a:p>
            <a:r>
              <a:rPr lang="en-US" dirty="0" smtClean="0"/>
              <a:t>• Biometrics</a:t>
            </a:r>
            <a:r>
              <a:rPr lang="en-US" dirty="0"/>
              <a:t> </a:t>
            </a:r>
            <a:r>
              <a:rPr lang="en-US" dirty="0">
                <a:cs typeface="+mn-lt"/>
              </a:rPr>
              <a:t/>
            </a:r>
            <a:br>
              <a:rPr lang="en-US" dirty="0">
                <a:cs typeface="+mn-lt"/>
              </a:rPr>
            </a:br>
            <a:endParaRPr lang="en-US" dirty="0">
              <a:cs typeface="Calibri"/>
            </a:endParaRPr>
          </a:p>
          <a:p>
            <a:r>
              <a:rPr lang="en-US" b="1" dirty="0"/>
              <a:t>These technologies are increasingly being used in finance in the following areas:</a:t>
            </a:r>
            <a:endParaRPr lang="en-US" dirty="0"/>
          </a:p>
          <a:p>
            <a:endParaRPr lang="en-US" b="1" dirty="0"/>
          </a:p>
          <a:p>
            <a:r>
              <a:rPr lang="en-US" dirty="0"/>
              <a:t>• payment settlement systems, </a:t>
            </a:r>
            <a:endParaRPr lang="en-US" dirty="0">
              <a:cs typeface="Calibri"/>
            </a:endParaRPr>
          </a:p>
          <a:p>
            <a:r>
              <a:rPr lang="en-US" dirty="0"/>
              <a:t>• loan financing, </a:t>
            </a:r>
            <a:endParaRPr lang="en-US" dirty="0">
              <a:cs typeface="Calibri"/>
            </a:endParaRPr>
          </a:p>
          <a:p>
            <a:r>
              <a:rPr lang="en-US" dirty="0"/>
              <a:t>• wealth management – as a long-time Ameriprise Financial Services </a:t>
            </a:r>
            <a:r>
              <a:rPr lang="en-US" dirty="0" smtClean="0"/>
              <a:t>investor </a:t>
            </a:r>
            <a:r>
              <a:rPr lang="en-US" dirty="0"/>
              <a:t>and customer, I am confident that they </a:t>
            </a:r>
            <a:r>
              <a:rPr lang="en-US" dirty="0" err="1"/>
              <a:t>hav</a:t>
            </a:r>
            <a:r>
              <a:rPr lang="en-US" dirty="0"/>
              <a:t> incorporated </a:t>
            </a:r>
            <a:r>
              <a:rPr lang="en-US" dirty="0" err="1"/>
              <a:t>FinTech</a:t>
            </a:r>
            <a:r>
              <a:rPr lang="en-US" dirty="0"/>
              <a:t> elements into their systems.  </a:t>
            </a:r>
            <a:endParaRPr lang="en-US" dirty="0">
              <a:cs typeface="Calibri"/>
            </a:endParaRPr>
          </a:p>
          <a:p>
            <a:r>
              <a:rPr lang="en-US" dirty="0"/>
              <a:t>• retail banking, </a:t>
            </a:r>
            <a:endParaRPr lang="en-US" dirty="0">
              <a:cs typeface="Calibri"/>
            </a:endParaRPr>
          </a:p>
          <a:p>
            <a:r>
              <a:rPr lang="en-US" dirty="0"/>
              <a:t>• insurance, </a:t>
            </a:r>
            <a:endParaRPr lang="en-US" dirty="0">
              <a:cs typeface="Calibri"/>
            </a:endParaRPr>
          </a:p>
          <a:p>
            <a:r>
              <a:rPr lang="en-US" dirty="0"/>
              <a:t>• transaction settlement applications.</a:t>
            </a:r>
            <a:endParaRPr lang="en-US" dirty="0">
              <a:cs typeface="Calibri"/>
            </a:endParaRPr>
          </a:p>
          <a:p>
            <a:endParaRPr lang="en-US" dirty="0"/>
          </a:p>
          <a:p>
            <a:r>
              <a:rPr lang="en-US" dirty="0"/>
              <a:t>Financial technology is data driven and technology and is changing the landscape of the financial industry. </a:t>
            </a:r>
            <a:endParaRPr lang="en-US" dirty="0">
              <a:cs typeface="Calibri"/>
            </a:endParaRPr>
          </a:p>
          <a:p>
            <a:endParaRPr lang="en-US" b="1" dirty="0">
              <a:cs typeface="Calibri"/>
            </a:endParaRPr>
          </a:p>
          <a:p>
            <a:endParaRPr lang="en-US" dirty="0"/>
          </a:p>
        </p:txBody>
      </p:sp>
      <p:sp>
        <p:nvSpPr>
          <p:cNvPr id="4" name="Slide Number Placeholder 3"/>
          <p:cNvSpPr>
            <a:spLocks noGrp="1"/>
          </p:cNvSpPr>
          <p:nvPr>
            <p:ph type="sldNum" sz="quarter" idx="10"/>
          </p:nvPr>
        </p:nvSpPr>
        <p:spPr/>
        <p:txBody>
          <a:bodyPr/>
          <a:lstStyle/>
          <a:p>
            <a:fld id="{C473640F-8220-4EAA-A99B-5AD3F281EB05}" type="slidenum">
              <a:rPr lang="en-US" smtClean="0"/>
              <a:t>14</a:t>
            </a:fld>
            <a:endParaRPr lang="en-US"/>
          </a:p>
        </p:txBody>
      </p:sp>
    </p:spTree>
    <p:extLst>
      <p:ext uri="{BB962C8B-B14F-4D97-AF65-F5344CB8AC3E}">
        <p14:creationId xmlns:p14="http://schemas.microsoft.com/office/powerpoint/2010/main" val="1054910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t>Stephen</a:t>
            </a:r>
            <a:r>
              <a:rPr lang="en-US" b="1" dirty="0">
                <a:cs typeface="+mn-lt"/>
              </a:rPr>
              <a:t/>
            </a:r>
            <a:br>
              <a:rPr lang="en-US" b="1" dirty="0">
                <a:cs typeface="+mn-lt"/>
              </a:rPr>
            </a:br>
            <a:endParaRPr lang="en-US" dirty="0"/>
          </a:p>
          <a:p>
            <a:pPr>
              <a:defRPr/>
            </a:pPr>
            <a:r>
              <a:rPr lang="en-US" dirty="0"/>
              <a:t>Let's look at some examples of a new financial services companies recently established in Wyoming.   </a:t>
            </a:r>
            <a:endParaRPr lang="en-US" dirty="0">
              <a:cs typeface="Calibri"/>
            </a:endParaRPr>
          </a:p>
          <a:p>
            <a:pPr>
              <a:defRPr/>
            </a:pPr>
            <a:r>
              <a:rPr lang="en-US" dirty="0">
                <a:cs typeface="+mn-lt"/>
              </a:rPr>
              <a:t>It is exciting to see cutting-edge economic development occur in Wyoming.  </a:t>
            </a:r>
          </a:p>
          <a:p>
            <a:pPr>
              <a:defRPr/>
            </a:pPr>
            <a:r>
              <a:rPr lang="en-US" dirty="0">
                <a:cs typeface="+mn-lt"/>
              </a:rPr>
              <a:t>Wyoming has established itself as a national leader in </a:t>
            </a:r>
            <a:r>
              <a:rPr lang="en-US" dirty="0" err="1">
                <a:cs typeface="+mn-lt"/>
              </a:rPr>
              <a:t>FinTech</a:t>
            </a:r>
            <a:r>
              <a:rPr lang="en-US" dirty="0">
                <a:cs typeface="+mn-lt"/>
              </a:rPr>
              <a:t>.</a:t>
            </a:r>
          </a:p>
          <a:p>
            <a:pPr>
              <a:defRPr/>
            </a:pPr>
            <a:r>
              <a:rPr lang="en-US" b="1" dirty="0">
                <a:cs typeface="+mn-lt"/>
              </a:rPr>
              <a:t/>
            </a:r>
            <a:br>
              <a:rPr lang="en-US" b="1" dirty="0">
                <a:cs typeface="+mn-lt"/>
              </a:rPr>
            </a:br>
            <a:r>
              <a:rPr lang="en-US" b="1" dirty="0"/>
              <a:t>Kraken</a:t>
            </a:r>
            <a:endParaRPr lang="en-US" dirty="0">
              <a:cs typeface="Calibri"/>
            </a:endParaRPr>
          </a:p>
          <a:p>
            <a:pPr>
              <a:defRPr/>
            </a:pPr>
            <a:endParaRPr lang="en-US" b="1" dirty="0"/>
          </a:p>
          <a:p>
            <a:pPr>
              <a:defRPr/>
            </a:pPr>
            <a:r>
              <a:rPr lang="en-US" dirty="0"/>
              <a:t>Kraken is one of several cryptocurrency trading companies with e-trade platforms operating today.</a:t>
            </a:r>
            <a:endParaRPr lang="en-US" dirty="0">
              <a:cs typeface="Calibri"/>
            </a:endParaRPr>
          </a:p>
          <a:p>
            <a:pPr>
              <a:defRPr/>
            </a:pPr>
            <a:r>
              <a:rPr lang="en-US" dirty="0"/>
              <a:t>  </a:t>
            </a:r>
            <a:endParaRPr lang="en-US" dirty="0">
              <a:cs typeface="Calibri"/>
            </a:endParaRPr>
          </a:p>
          <a:p>
            <a:pPr>
              <a:defRPr/>
            </a:pPr>
            <a:r>
              <a:rPr lang="en-US" dirty="0"/>
              <a:t>If you want to jump into e-currency trading like you would buy and sell stock or busy and sell commodity futures  --  Kraken, based out of San Francisco is a place to start.</a:t>
            </a:r>
            <a:endParaRPr lang="en-US" dirty="0">
              <a:cs typeface="Calibri"/>
            </a:endParaRPr>
          </a:p>
          <a:p>
            <a:pPr>
              <a:defRPr/>
            </a:pPr>
            <a:endParaRPr lang="en-US" dirty="0"/>
          </a:p>
          <a:p>
            <a:pPr>
              <a:defRPr/>
            </a:pPr>
            <a:r>
              <a:rPr lang="en-US" dirty="0"/>
              <a:t>The Kraken site describes each cryptocurrency product and has charts to show market performances and allows one to buy and sell the cryptocurrencies.  </a:t>
            </a:r>
            <a:endParaRPr lang="en-US" dirty="0">
              <a:cs typeface="Calibri"/>
            </a:endParaRPr>
          </a:p>
          <a:p>
            <a:pPr>
              <a:defRPr/>
            </a:pPr>
            <a:endParaRPr lang="en-US" dirty="0"/>
          </a:p>
          <a:p>
            <a:pPr>
              <a:defRPr/>
            </a:pPr>
            <a:r>
              <a:rPr lang="en-US" dirty="0"/>
              <a:t>Similar to the workings of a stock exchange, or </a:t>
            </a:r>
            <a:r>
              <a:rPr lang="en-US" dirty="0" err="1"/>
              <a:t>futurtes</a:t>
            </a:r>
            <a:r>
              <a:rPr lang="en-US" dirty="0"/>
              <a:t> trading </a:t>
            </a:r>
            <a:r>
              <a:rPr lang="en-US" dirty="0" err="1"/>
              <a:t>exchnge</a:t>
            </a:r>
            <a:r>
              <a:rPr lang="en-US" dirty="0"/>
              <a:t>, these </a:t>
            </a:r>
            <a:r>
              <a:rPr lang="en-US" u="sng" dirty="0">
                <a:hlinkClick r:id="rId3"/>
              </a:rPr>
              <a:t>cryptocurrency</a:t>
            </a:r>
            <a:r>
              <a:rPr lang="en-US" dirty="0"/>
              <a:t> exchanges facilitate the buying and selling of virtual currencies by retail as well as by large investors and professional traders.</a:t>
            </a:r>
            <a:endParaRPr lang="en-US" dirty="0">
              <a:cs typeface="Calibri"/>
            </a:endParaRPr>
          </a:p>
          <a:p>
            <a:pPr>
              <a:defRPr/>
            </a:pPr>
            <a:r>
              <a:rPr lang="en-US" dirty="0"/>
              <a:t> </a:t>
            </a:r>
            <a:endParaRPr lang="en-US" dirty="0">
              <a:cs typeface="Calibri"/>
            </a:endParaRPr>
          </a:p>
          <a:p>
            <a:pPr>
              <a:defRPr/>
            </a:pPr>
            <a:r>
              <a:rPr lang="en-US" b="1" dirty="0"/>
              <a:t>Kraken Bank has been established in Cheyenne, Wyoming.</a:t>
            </a:r>
            <a:endParaRPr lang="en-US" dirty="0"/>
          </a:p>
          <a:p>
            <a:pPr>
              <a:defRPr/>
            </a:pPr>
            <a:endParaRPr lang="en-US" b="1" dirty="0"/>
          </a:p>
          <a:p>
            <a:pPr>
              <a:defRPr/>
            </a:pPr>
            <a:r>
              <a:rPr lang="en-US" dirty="0"/>
              <a:t>Part of Wyoming’s innovative e-currency-enabling legislation, allows for a new type of bank that can take and manage custody of digital assets. </a:t>
            </a:r>
            <a:endParaRPr lang="en-US" dirty="0">
              <a:cs typeface="Calibri"/>
            </a:endParaRPr>
          </a:p>
          <a:p>
            <a:pPr>
              <a:defRPr/>
            </a:pPr>
            <a:endParaRPr lang="en-US" dirty="0"/>
          </a:p>
          <a:p>
            <a:pPr>
              <a:defRPr/>
            </a:pPr>
            <a:r>
              <a:rPr lang="en-US" dirty="0"/>
              <a:t>These banks are known as </a:t>
            </a:r>
            <a:r>
              <a:rPr lang="en-US" b="1" dirty="0"/>
              <a:t>special purpose depository institutions </a:t>
            </a:r>
            <a:r>
              <a:rPr lang="en-US" dirty="0"/>
              <a:t>(SPDI).</a:t>
            </a:r>
            <a:endParaRPr lang="en-US" dirty="0">
              <a:cs typeface="Calibri"/>
            </a:endParaRPr>
          </a:p>
          <a:p>
            <a:pPr>
              <a:defRPr/>
            </a:pPr>
            <a:endParaRPr lang="en-US" dirty="0"/>
          </a:p>
          <a:p>
            <a:pPr>
              <a:defRPr/>
            </a:pPr>
            <a:r>
              <a:rPr lang="en-US" dirty="0"/>
              <a:t>On Sept. 16, 2020, the Wyoming Banking Division approved </a:t>
            </a:r>
            <a:r>
              <a:rPr lang="en-US" b="1" dirty="0"/>
              <a:t>Kraken Financials </a:t>
            </a:r>
            <a:r>
              <a:rPr lang="en-US" dirty="0"/>
              <a:t>application to create the world’s first SPDI Bank based in Wyoming.</a:t>
            </a:r>
            <a:endParaRPr lang="en-US" dirty="0">
              <a:cs typeface="Calibri" panose="020F0502020204030204"/>
            </a:endParaRPr>
          </a:p>
          <a:p>
            <a:pPr>
              <a:defRPr/>
            </a:pPr>
            <a:r>
              <a:rPr lang="en-US" dirty="0"/>
              <a:t> </a:t>
            </a:r>
            <a:endParaRPr lang="en-US" dirty="0">
              <a:cs typeface="Calibri"/>
            </a:endParaRPr>
          </a:p>
          <a:p>
            <a:pPr>
              <a:defRPr/>
            </a:pPr>
            <a:r>
              <a:rPr lang="en-US" dirty="0"/>
              <a:t>A second SPDI application was approved Oct. 28th for Avanti Bank &amp; Trust.  More on that in a few minutes.  </a:t>
            </a:r>
            <a:endParaRPr lang="en-US" dirty="0">
              <a:cs typeface="Calibri"/>
            </a:endParaRPr>
          </a:p>
          <a:p>
            <a:pPr>
              <a:defRPr/>
            </a:pPr>
            <a:endParaRPr lang="en-US" dirty="0"/>
          </a:p>
          <a:p>
            <a:pPr>
              <a:defRPr/>
            </a:pPr>
            <a:r>
              <a:rPr lang="en-US" dirty="0">
                <a:cs typeface="Calibri"/>
              </a:rPr>
              <a:t>Wyoming is a now a leader in cryptocurrency banking</a:t>
            </a:r>
            <a:r>
              <a:rPr lang="en-US" dirty="0" smtClean="0">
                <a:cs typeface="Calibri"/>
              </a:rPr>
              <a:t>.</a:t>
            </a:r>
          </a:p>
          <a:p>
            <a:pPr>
              <a:defRPr/>
            </a:pPr>
            <a:endParaRPr lang="en-US" dirty="0" smtClean="0">
              <a:cs typeface="Calibri"/>
            </a:endParaRPr>
          </a:p>
          <a:p>
            <a:pPr defTabSz="924458">
              <a:defRPr/>
            </a:pPr>
            <a:r>
              <a:rPr lang="en-US" u="none" dirty="0" smtClean="0"/>
              <a:t>**********************************************************************</a:t>
            </a:r>
          </a:p>
          <a:p>
            <a:pPr>
              <a:defRPr/>
            </a:pPr>
            <a:endParaRPr lang="en-US" dirty="0"/>
          </a:p>
          <a:p>
            <a:pPr>
              <a:defRPr/>
            </a:pPr>
            <a:r>
              <a:rPr lang="en-US" b="1" u="sng" dirty="0">
                <a:hlinkClick r:id="rId4"/>
              </a:rPr>
              <a:t>https://www.wyomingnews.com/rocketminer/news/state/wyomings-first-cryptocurrency-bank-approved-by-state-board/article_4dcc4c95-bfd6-5d51-bafb-5d23fa2d874a.html</a:t>
            </a:r>
            <a:r>
              <a:rPr lang="en-US" b="1" dirty="0"/>
              <a:t> </a:t>
            </a:r>
            <a:endParaRPr lang="en-US" dirty="0"/>
          </a:p>
          <a:p>
            <a:pPr>
              <a:defRPr/>
            </a:pPr>
            <a:endParaRPr lang="en-US" dirty="0"/>
          </a:p>
          <a:p>
            <a:pPr>
              <a:defRPr/>
            </a:pPr>
            <a:r>
              <a:rPr lang="en-US" dirty="0">
                <a:hlinkClick r:id="rId5"/>
              </a:rPr>
              <a:t>https://blog.mazars.us/new-banking-charter-for-digital-assets-how-wyoming-has-taken-the-lead-in-digital-asset-regulatory-innovation/</a:t>
            </a:r>
            <a:r>
              <a:rPr lang="en-US" dirty="0"/>
              <a:t> </a:t>
            </a:r>
          </a:p>
          <a:p>
            <a:pPr>
              <a:defRPr/>
            </a:pPr>
            <a:endParaRPr lang="en-US" dirty="0"/>
          </a:p>
          <a:p>
            <a:pPr>
              <a:defRPr/>
            </a:pPr>
            <a:r>
              <a:rPr lang="en-US" b="1" dirty="0">
                <a:hlinkClick r:id="rId6"/>
              </a:rPr>
              <a:t>https://blog.kraken.com/post/6241/kraken-wyoming-first-digital-asset-bank/</a:t>
            </a:r>
            <a:endParaRPr lang="en-US" dirty="0">
              <a:hlinkClick r:id="rId6"/>
            </a:endParaRPr>
          </a:p>
          <a:p>
            <a:pPr defTabSz="924458">
              <a:defRPr/>
            </a:pPr>
            <a:endParaRPr lang="en-US" b="1" dirty="0">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15</a:t>
            </a:fld>
            <a:endParaRPr lang="en-US"/>
          </a:p>
        </p:txBody>
      </p:sp>
    </p:spTree>
    <p:extLst>
      <p:ext uri="{BB962C8B-B14F-4D97-AF65-F5344CB8AC3E}">
        <p14:creationId xmlns:p14="http://schemas.microsoft.com/office/powerpoint/2010/main" val="10669804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t>Stephen</a:t>
            </a:r>
            <a:r>
              <a:rPr lang="en-US" b="1" dirty="0">
                <a:cs typeface="+mn-lt"/>
              </a:rPr>
              <a:t/>
            </a:r>
            <a:br>
              <a:rPr lang="en-US" b="1" dirty="0">
                <a:cs typeface="+mn-lt"/>
              </a:rPr>
            </a:br>
            <a:endParaRPr lang="en-US" dirty="0"/>
          </a:p>
          <a:p>
            <a:pPr>
              <a:defRPr/>
            </a:pPr>
            <a:r>
              <a:rPr lang="en-US" dirty="0"/>
              <a:t>Here is a screen shot on the main Kraken website showing some of the various cryptocurrencies available to buy and sell.  </a:t>
            </a:r>
            <a:endParaRPr lang="en-US" dirty="0">
              <a:cs typeface="Calibri"/>
            </a:endParaRPr>
          </a:p>
          <a:p>
            <a:pPr>
              <a:defRPr/>
            </a:pPr>
            <a:endParaRPr lang="en-US" b="1" dirty="0"/>
          </a:p>
          <a:p>
            <a:pPr>
              <a:defRPr/>
            </a:pPr>
            <a:r>
              <a:rPr lang="en-US" b="1" dirty="0"/>
              <a:t>The Kraken Marketplace</a:t>
            </a:r>
            <a:endParaRPr lang="en-US" dirty="0">
              <a:cs typeface="Calibri"/>
            </a:endParaRPr>
          </a:p>
          <a:p>
            <a:pPr>
              <a:defRPr/>
            </a:pPr>
            <a:endParaRPr lang="en-US" dirty="0"/>
          </a:p>
          <a:p>
            <a:pPr>
              <a:defRPr/>
            </a:pPr>
            <a:r>
              <a:rPr lang="en-US" dirty="0"/>
              <a:t>Participants are allowed to buy or sell the cryptocurrencies using various fiat currencies including - U.S. dollars, Canadian dollars, euros, or the Japanese yen.</a:t>
            </a:r>
            <a:endParaRPr lang="en-US" dirty="0">
              <a:cs typeface="Calibri" panose="020F0502020204030204"/>
            </a:endParaRPr>
          </a:p>
          <a:p>
            <a:pPr>
              <a:defRPr/>
            </a:pPr>
            <a:r>
              <a:rPr lang="en-US" dirty="0"/>
              <a:t> </a:t>
            </a:r>
            <a:endParaRPr lang="en-US" dirty="0">
              <a:cs typeface="Calibri"/>
            </a:endParaRPr>
          </a:p>
          <a:p>
            <a:pPr>
              <a:defRPr/>
            </a:pPr>
            <a:r>
              <a:rPr lang="en-US" dirty="0"/>
              <a:t>At the time of writing this article, 17 different virtual currencies were enabled for trading on the Kraken exchange. </a:t>
            </a:r>
          </a:p>
          <a:p>
            <a:pPr>
              <a:defRPr/>
            </a:pPr>
            <a:r>
              <a:rPr lang="en-US" dirty="0"/>
              <a:t>They include the popular ones, like </a:t>
            </a:r>
            <a:r>
              <a:rPr lang="en-US" u="sng" dirty="0">
                <a:hlinkClick r:id="rId3"/>
              </a:rPr>
              <a:t>Ethereum</a:t>
            </a:r>
            <a:r>
              <a:rPr lang="en-US" dirty="0"/>
              <a:t> (ETH) and </a:t>
            </a:r>
            <a:r>
              <a:rPr lang="en-US" u="sng" dirty="0">
                <a:hlinkClick r:id="rId4"/>
              </a:rPr>
              <a:t>bitcoin</a:t>
            </a:r>
            <a:r>
              <a:rPr lang="en-US" dirty="0"/>
              <a:t> (XBT), and others that have gained traction in recent times, like </a:t>
            </a:r>
            <a:r>
              <a:rPr lang="en-US" u="sng" dirty="0">
                <a:hlinkClick r:id="rId5"/>
              </a:rPr>
              <a:t>EOS (EOS)</a:t>
            </a:r>
            <a:r>
              <a:rPr lang="en-US" dirty="0"/>
              <a:t> and </a:t>
            </a:r>
            <a:r>
              <a:rPr lang="en-US" u="sng" dirty="0">
                <a:hlinkClick r:id="rId6"/>
              </a:rPr>
              <a:t>Monero (XMR)</a:t>
            </a:r>
            <a:r>
              <a:rPr lang="en-US" dirty="0"/>
              <a:t>.</a:t>
            </a:r>
            <a:endParaRPr lang="en-US" dirty="0">
              <a:cs typeface="Calibri"/>
            </a:endParaRPr>
          </a:p>
          <a:p>
            <a:pPr>
              <a:defRPr/>
            </a:pPr>
            <a:r>
              <a:rPr lang="en-US" dirty="0"/>
              <a:t> </a:t>
            </a:r>
            <a:endParaRPr lang="en-US" dirty="0">
              <a:cs typeface="Calibri"/>
            </a:endParaRPr>
          </a:p>
          <a:p>
            <a:pPr>
              <a:defRPr/>
            </a:pPr>
            <a:r>
              <a:rPr lang="en-US" dirty="0"/>
              <a:t>Kraken was established in 2011, and it formally launched the trading operations in 2013. </a:t>
            </a:r>
            <a:endParaRPr lang="en-US" dirty="0">
              <a:cs typeface="Calibri"/>
            </a:endParaRPr>
          </a:p>
          <a:p>
            <a:pPr>
              <a:defRPr/>
            </a:pPr>
            <a:r>
              <a:rPr lang="en-US" dirty="0"/>
              <a:t>It is owned by </a:t>
            </a:r>
            <a:r>
              <a:rPr lang="en-US" dirty="0" err="1"/>
              <a:t>Payward</a:t>
            </a:r>
            <a:r>
              <a:rPr lang="en-US" dirty="0"/>
              <a:t> Inc. and is headed by CEO and co-founder Jesse Powell.</a:t>
            </a:r>
            <a:endParaRPr lang="en-US" dirty="0">
              <a:cs typeface="Calibri"/>
            </a:endParaRPr>
          </a:p>
          <a:p>
            <a:pPr>
              <a:defRPr/>
            </a:pPr>
            <a:r>
              <a:rPr lang="en-US" dirty="0"/>
              <a:t> </a:t>
            </a:r>
            <a:endParaRPr lang="en-US" dirty="0">
              <a:cs typeface="Calibri"/>
            </a:endParaRPr>
          </a:p>
          <a:p>
            <a:pPr>
              <a:defRPr/>
            </a:pPr>
            <a:r>
              <a:rPr lang="en-US" dirty="0"/>
              <a:t>It provides the easy movement of money to and from the linked bank accounts of the participant, and the movement of </a:t>
            </a:r>
            <a:r>
              <a:rPr lang="en-US" dirty="0" err="1"/>
              <a:t>cryptocoins</a:t>
            </a:r>
            <a:r>
              <a:rPr lang="en-US" dirty="0"/>
              <a:t> to and from the participant's digital wallets from Kraken-linked trading accounts.</a:t>
            </a:r>
            <a:endParaRPr lang="en-US" dirty="0">
              <a:cs typeface="Calibri"/>
            </a:endParaRPr>
          </a:p>
          <a:p>
            <a:pPr>
              <a:defRPr/>
            </a:pPr>
            <a:endParaRPr lang="en-US" u="sng" dirty="0" smtClean="0"/>
          </a:p>
          <a:p>
            <a:pPr>
              <a:defRPr/>
            </a:pPr>
            <a:r>
              <a:rPr lang="en-US" u="none" dirty="0" smtClean="0"/>
              <a:t>**********************************************************************</a:t>
            </a:r>
          </a:p>
          <a:p>
            <a:pPr>
              <a:defRPr/>
            </a:pPr>
            <a:endParaRPr lang="en-US" u="sng" dirty="0"/>
          </a:p>
          <a:p>
            <a:pPr>
              <a:defRPr/>
            </a:pPr>
            <a:r>
              <a:rPr lang="en-US" u="sng" dirty="0">
                <a:hlinkClick r:id="rId7"/>
              </a:rPr>
              <a:t>Cracking Landlocked Wyoming, Kraken Wins First Crypto Bank Charter In U.S. History (forbes.com)</a:t>
            </a:r>
            <a:endParaRPr lang="en-US" dirty="0">
              <a:cs typeface="Calibri"/>
            </a:endParaRPr>
          </a:p>
          <a:p>
            <a:pPr>
              <a:defRPr/>
            </a:pPr>
            <a:r>
              <a:rPr lang="en-US" dirty="0">
                <a:hlinkClick r:id="rId8"/>
              </a:rPr>
              <a:t>Wyoming's first cryptocurrency bank approved by state board | State | wyomingnews.com</a:t>
            </a:r>
            <a:endParaRPr lang="en-US" dirty="0"/>
          </a:p>
          <a:p>
            <a:pPr defTabSz="924458">
              <a:defRPr/>
            </a:pPr>
            <a:endParaRPr lang="en-US" b="1" dirty="0">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16</a:t>
            </a:fld>
            <a:endParaRPr lang="en-US"/>
          </a:p>
        </p:txBody>
      </p:sp>
    </p:spTree>
    <p:extLst>
      <p:ext uri="{BB962C8B-B14F-4D97-AF65-F5344CB8AC3E}">
        <p14:creationId xmlns:p14="http://schemas.microsoft.com/office/powerpoint/2010/main" val="24122214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cs typeface="Calibri"/>
              </a:rPr>
              <a:t>Stephen</a:t>
            </a:r>
          </a:p>
          <a:p>
            <a:endParaRPr lang="en-US" b="1" dirty="0"/>
          </a:p>
          <a:p>
            <a:r>
              <a:rPr lang="en-US" b="0"/>
              <a:t>Here is a chart from Kraken showing several days of performance of </a:t>
            </a:r>
            <a:r>
              <a:rPr lang="en-US"/>
              <a:t>the Bitcoin product</a:t>
            </a:r>
            <a:r>
              <a:rPr lang="en-US" b="0"/>
              <a:t>.</a:t>
            </a:r>
            <a:r>
              <a:rPr lang="en-US"/>
              <a:t>  </a:t>
            </a:r>
            <a:endParaRPr lang="en-US" b="0">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17</a:t>
            </a:fld>
            <a:endParaRPr lang="en-US"/>
          </a:p>
        </p:txBody>
      </p:sp>
    </p:spTree>
    <p:extLst>
      <p:ext uri="{BB962C8B-B14F-4D97-AF65-F5344CB8AC3E}">
        <p14:creationId xmlns:p14="http://schemas.microsoft.com/office/powerpoint/2010/main" val="9257416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endParaRPr lang="en-US" dirty="0"/>
          </a:p>
          <a:p>
            <a:endParaRPr lang="en-US" b="1" dirty="0"/>
          </a:p>
          <a:p>
            <a:r>
              <a:rPr lang="en-US" b="1" dirty="0"/>
              <a:t>Avanti Bank</a:t>
            </a:r>
            <a:endParaRPr lang="en-US" dirty="0">
              <a:cs typeface="Calibri"/>
            </a:endParaRPr>
          </a:p>
          <a:p>
            <a:r>
              <a:rPr lang="en-US" b="1" dirty="0"/>
              <a:t> </a:t>
            </a:r>
            <a:endParaRPr lang="en-US" dirty="0"/>
          </a:p>
          <a:p>
            <a:r>
              <a:rPr lang="en-US" dirty="0"/>
              <a:t>Another bank established in Wyoming to manage virtual assets is Avanti Financial Group/Avanti Bank</a:t>
            </a:r>
            <a:endParaRPr lang="en-US" dirty="0">
              <a:cs typeface="Calibri"/>
            </a:endParaRPr>
          </a:p>
          <a:p>
            <a:endParaRPr lang="en-US" dirty="0"/>
          </a:p>
          <a:p>
            <a:r>
              <a:rPr lang="en-US" dirty="0"/>
              <a:t>One of the primary movers who had the vision and pushed to get Wyoming involved with cryptocurrency and blockchain is Wyoming native and Avanti Bank CEO, Caitlin Long.  </a:t>
            </a:r>
          </a:p>
          <a:p>
            <a:r>
              <a:rPr lang="en-US" dirty="0"/>
              <a:t>Caitlin, a UW graduate, is a Wall Street finance veteran and was the legislative champion who organized and got the Wyoming legislature to pass laws favorable to cryptocurrency.</a:t>
            </a:r>
            <a:endParaRPr lang="en-US" dirty="0">
              <a:cs typeface="Calibri" panose="020F0502020204030204"/>
            </a:endParaRPr>
          </a:p>
          <a:p>
            <a:r>
              <a:rPr lang="en-US" dirty="0"/>
              <a:t>   </a:t>
            </a:r>
            <a:endParaRPr lang="en-US" dirty="0">
              <a:cs typeface="Calibri"/>
            </a:endParaRPr>
          </a:p>
          <a:p>
            <a:r>
              <a:rPr lang="en-US" dirty="0"/>
              <a:t>She founded the Avanti Financial Group as a special purpose depository institution (SPDI).  </a:t>
            </a:r>
            <a:endParaRPr lang="en-US" dirty="0">
              <a:cs typeface="Calibri"/>
            </a:endParaRPr>
          </a:p>
          <a:p>
            <a:endParaRPr lang="en-US" dirty="0"/>
          </a:p>
          <a:p>
            <a:r>
              <a:rPr lang="en-US" dirty="0"/>
              <a:t>Avanti means “forward” in Italian.  </a:t>
            </a:r>
            <a:endParaRPr lang="en-US" dirty="0">
              <a:cs typeface="Calibri"/>
            </a:endParaRPr>
          </a:p>
          <a:p>
            <a:endParaRPr lang="en-US" dirty="0"/>
          </a:p>
          <a:p>
            <a:r>
              <a:rPr lang="en-US" dirty="0"/>
              <a:t>The bank will not be a consumer bank, but will focus more on being what Long describes as being a “money warehouse”.  </a:t>
            </a:r>
          </a:p>
          <a:p>
            <a:r>
              <a:rPr lang="en-US" dirty="0"/>
              <a:t>The bank “will provide payment, custody, securities and commodities activities for institutional customers using digital assets” </a:t>
            </a:r>
            <a:endParaRPr lang="en-US" dirty="0">
              <a:cs typeface="Calibri"/>
            </a:endParaRPr>
          </a:p>
          <a:p>
            <a:r>
              <a:rPr lang="en-US" dirty="0"/>
              <a:t>Avanti will hold more assets under administration than deposits.  </a:t>
            </a:r>
            <a:endParaRPr lang="en-US" dirty="0">
              <a:cs typeface="Calibri"/>
            </a:endParaRPr>
          </a:p>
          <a:p>
            <a:r>
              <a:rPr lang="en-US" dirty="0"/>
              <a:t>Profits will be generated by providing core virtual banking services to institutional clients.  </a:t>
            </a:r>
            <a:endParaRPr lang="en-US" dirty="0">
              <a:cs typeface="Calibri"/>
            </a:endParaRPr>
          </a:p>
          <a:p>
            <a:endParaRPr lang="en-US" dirty="0"/>
          </a:p>
          <a:p>
            <a:r>
              <a:rPr lang="en-US" dirty="0"/>
              <a:t>The bank Caitlin Long founded will provide similar services long seen in regular banking circles i.e. services offered by the large traditional custody banks such as State Street, Bank of New York, Mellon and Northern Trust.</a:t>
            </a:r>
            <a:endParaRPr lang="en-US" dirty="0">
              <a:cs typeface="Calibri"/>
            </a:endParaRPr>
          </a:p>
          <a:p>
            <a:r>
              <a:rPr lang="en-US" dirty="0"/>
              <a:t>The bank will custody digital assets without change of ownership of those assets.  </a:t>
            </a:r>
            <a:endParaRPr lang="en-US" dirty="0">
              <a:cs typeface="Calibri"/>
            </a:endParaRPr>
          </a:p>
          <a:p>
            <a:endParaRPr lang="en-US" dirty="0"/>
          </a:p>
          <a:p>
            <a:r>
              <a:rPr lang="en-US" dirty="0"/>
              <a:t>Picture this bank as a valet of digital assets much like a valet takes care of your car.  </a:t>
            </a:r>
            <a:endParaRPr lang="en-US" dirty="0">
              <a:cs typeface="Calibri"/>
            </a:endParaRPr>
          </a:p>
          <a:p>
            <a:r>
              <a:rPr lang="en-US" dirty="0"/>
              <a:t>The valet in no way has any ownership of the car or digital assets but takes care of them while they are in the valet or bank’s possession.  </a:t>
            </a:r>
            <a:endParaRPr lang="en-US" dirty="0">
              <a:cs typeface="Calibri"/>
            </a:endParaRPr>
          </a:p>
          <a:p>
            <a:pPr defTabSz="924458"/>
            <a:endParaRPr lang="en-US" u="none" dirty="0" smtClean="0"/>
          </a:p>
          <a:p>
            <a:pPr defTabSz="924458"/>
            <a:r>
              <a:rPr lang="en-US" u="none" dirty="0" smtClean="0"/>
              <a:t>**********************************************************************</a:t>
            </a:r>
          </a:p>
          <a:p>
            <a:endParaRPr lang="en-US" u="sng" dirty="0"/>
          </a:p>
          <a:p>
            <a:r>
              <a:rPr lang="en-US" u="sng" dirty="0">
                <a:hlinkClick r:id="rId3"/>
              </a:rPr>
              <a:t>https://www.coindesk.com/blockchain-pioneer-caitlin-long-to-build-crypto-bank-in-wyoming</a:t>
            </a:r>
            <a:r>
              <a:rPr lang="en-US" dirty="0"/>
              <a:t>                 </a:t>
            </a:r>
            <a:endParaRPr lang="en-US" dirty="0">
              <a:cs typeface="Calibri"/>
            </a:endParaRPr>
          </a:p>
          <a:p>
            <a:endParaRPr lang="en-US" b="1" dirty="0">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18</a:t>
            </a:fld>
            <a:endParaRPr lang="en-US"/>
          </a:p>
        </p:txBody>
      </p:sp>
    </p:spTree>
    <p:extLst>
      <p:ext uri="{BB962C8B-B14F-4D97-AF65-F5344CB8AC3E}">
        <p14:creationId xmlns:p14="http://schemas.microsoft.com/office/powerpoint/2010/main" val="4188959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cs typeface="Calibri"/>
              </a:rPr>
              <a:t>Stephen</a:t>
            </a:r>
            <a:r>
              <a:rPr lang="en-US" b="1" dirty="0">
                <a:cs typeface="+mn-lt"/>
              </a:rPr>
              <a:t/>
            </a:r>
            <a:br>
              <a:rPr lang="en-US" b="1" dirty="0">
                <a:cs typeface="+mn-lt"/>
              </a:rPr>
            </a:br>
            <a:endParaRPr lang="en-US" dirty="0">
              <a:cs typeface="Calibri"/>
            </a:endParaRPr>
          </a:p>
          <a:p>
            <a:r>
              <a:rPr lang="en-US" dirty="0">
                <a:cs typeface="+mn-lt"/>
              </a:rPr>
              <a:t>Taking you on a slight detour.  </a:t>
            </a:r>
          </a:p>
          <a:p>
            <a:endParaRPr lang="en-US" b="1" dirty="0"/>
          </a:p>
          <a:p>
            <a:r>
              <a:rPr lang="en-US" dirty="0"/>
              <a:t>Stocks and Bonds are established speculative</a:t>
            </a:r>
            <a:r>
              <a:rPr lang="en-US" baseline="0" dirty="0"/>
              <a:t> investments with a long track record.</a:t>
            </a:r>
            <a:r>
              <a:rPr lang="en-US" dirty="0"/>
              <a:t>  </a:t>
            </a:r>
            <a:endParaRPr lang="en-US" baseline="0" dirty="0">
              <a:cs typeface="Calibri"/>
            </a:endParaRPr>
          </a:p>
          <a:p>
            <a:r>
              <a:rPr lang="en-US" baseline="0" dirty="0"/>
              <a:t>So too </a:t>
            </a:r>
            <a:r>
              <a:rPr lang="en-US" dirty="0"/>
              <a:t>are</a:t>
            </a:r>
            <a:r>
              <a:rPr lang="en-US" baseline="0" dirty="0"/>
              <a:t> commodity futures.</a:t>
            </a:r>
            <a:r>
              <a:rPr lang="en-US" dirty="0"/>
              <a:t>  </a:t>
            </a:r>
            <a:endParaRPr lang="en-US" baseline="0" dirty="0">
              <a:cs typeface="Calibri"/>
            </a:endParaRPr>
          </a:p>
          <a:p>
            <a:r>
              <a:rPr lang="en-US" baseline="0" dirty="0"/>
              <a:t>This is the website to the commodity futures trading platform by the CME Group.</a:t>
            </a:r>
            <a:r>
              <a:rPr lang="en-US" dirty="0"/>
              <a:t>  </a:t>
            </a:r>
            <a:endParaRPr lang="en-US" baseline="0" dirty="0">
              <a:cs typeface="Calibri"/>
            </a:endParaRPr>
          </a:p>
          <a:p>
            <a:endParaRPr lang="en-US" dirty="0"/>
          </a:p>
          <a:p>
            <a:r>
              <a:rPr lang="en-US" baseline="0" dirty="0"/>
              <a:t>CME is </a:t>
            </a:r>
            <a:r>
              <a:rPr lang="en-US" baseline="0" dirty="0" smtClean="0"/>
              <a:t>a large combined exchange </a:t>
            </a:r>
            <a:r>
              <a:rPr lang="en-US" baseline="0" dirty="0"/>
              <a:t>for </a:t>
            </a:r>
            <a:r>
              <a:rPr lang="en-US" dirty="0"/>
              <a:t>commodities</a:t>
            </a:r>
            <a:r>
              <a:rPr lang="en-US" baseline="0" dirty="0"/>
              <a:t> trading</a:t>
            </a:r>
            <a:r>
              <a:rPr lang="en-US" dirty="0"/>
              <a:t>. </a:t>
            </a:r>
            <a:r>
              <a:rPr lang="en-US" baseline="0" dirty="0"/>
              <a:t> </a:t>
            </a:r>
            <a:endParaRPr lang="en-US" dirty="0"/>
          </a:p>
          <a:p>
            <a:r>
              <a:rPr lang="en-US" dirty="0"/>
              <a:t>CME was </a:t>
            </a:r>
            <a:r>
              <a:rPr lang="en-US" baseline="0" dirty="0"/>
              <a:t>formed from </a:t>
            </a:r>
            <a:r>
              <a:rPr lang="en-US" baseline="0" dirty="0" smtClean="0"/>
              <a:t>formerly </a:t>
            </a:r>
            <a:r>
              <a:rPr lang="en-US" baseline="0" dirty="0"/>
              <a:t>independent exchanges including:</a:t>
            </a:r>
            <a:endParaRPr lang="en-US" dirty="0">
              <a:cs typeface="Calibri"/>
            </a:endParaRPr>
          </a:p>
          <a:p>
            <a:endParaRPr lang="en-US" dirty="0"/>
          </a:p>
          <a:p>
            <a:pPr marL="173336" indent="-173336">
              <a:buFont typeface="Arial" panose="020B0604020202020204" pitchFamily="34" charset="0"/>
              <a:buChar char="•"/>
            </a:pPr>
            <a:r>
              <a:rPr lang="en-US" dirty="0"/>
              <a:t>Chicago Board of Trade (CBOT)</a:t>
            </a:r>
            <a:endParaRPr lang="en-US" dirty="0">
              <a:cs typeface="Calibri"/>
            </a:endParaRPr>
          </a:p>
          <a:p>
            <a:pPr marL="173336" indent="-173336">
              <a:buFont typeface="Arial" panose="020B0604020202020204" pitchFamily="34" charset="0"/>
              <a:buChar char="•"/>
            </a:pPr>
            <a:r>
              <a:rPr lang="en-US" dirty="0"/>
              <a:t>Chicago</a:t>
            </a:r>
            <a:r>
              <a:rPr lang="en-US" baseline="0" dirty="0"/>
              <a:t> Mercantile Exchange (CME)</a:t>
            </a:r>
            <a:endParaRPr lang="en-US" baseline="0" dirty="0">
              <a:cs typeface="Calibri"/>
            </a:endParaRPr>
          </a:p>
          <a:p>
            <a:pPr marL="173336" indent="-173336">
              <a:buFont typeface="Arial" panose="020B0604020202020204" pitchFamily="34" charset="0"/>
              <a:buChar char="•"/>
            </a:pPr>
            <a:r>
              <a:rPr lang="en-US" baseline="0" dirty="0"/>
              <a:t>New York Mercantile Exchange (NYMEX)</a:t>
            </a:r>
            <a:endParaRPr lang="en-US" baseline="0" dirty="0">
              <a:cs typeface="Calibri"/>
            </a:endParaRPr>
          </a:p>
          <a:p>
            <a:pPr marL="173336" indent="-173336">
              <a:buFont typeface="Arial" panose="020B0604020202020204" pitchFamily="34" charset="0"/>
              <a:buChar char="•"/>
            </a:pPr>
            <a:r>
              <a:rPr lang="en-US" baseline="0" dirty="0"/>
              <a:t>Commodity Exchange, Inc.</a:t>
            </a:r>
            <a:r>
              <a:rPr lang="en-US" dirty="0"/>
              <a:t> </a:t>
            </a:r>
            <a:r>
              <a:rPr lang="en-US" baseline="0" dirty="0"/>
              <a:t> (COMEX)</a:t>
            </a:r>
            <a:endParaRPr lang="en-US" baseline="0" dirty="0">
              <a:cs typeface="Calibri"/>
            </a:endParaRPr>
          </a:p>
          <a:p>
            <a:endParaRPr lang="en-US" baseline="0" dirty="0">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19</a:t>
            </a:fld>
            <a:endParaRPr lang="en-US"/>
          </a:p>
        </p:txBody>
      </p:sp>
    </p:spTree>
    <p:extLst>
      <p:ext uri="{BB962C8B-B14F-4D97-AF65-F5344CB8AC3E}">
        <p14:creationId xmlns:p14="http://schemas.microsoft.com/office/powerpoint/2010/main" val="3371798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p>
          <a:p>
            <a:endParaRPr lang="en-US" b="1" dirty="0">
              <a:cs typeface="+mn-lt"/>
            </a:endParaRPr>
          </a:p>
          <a:p>
            <a:r>
              <a:rPr lang="en-US" b="1" dirty="0">
                <a:cs typeface="+mn-lt"/>
              </a:rPr>
              <a:t>Why point this out? </a:t>
            </a:r>
            <a:endParaRPr lang="en-US" b="1" dirty="0" smtClean="0">
              <a:cs typeface="+mn-lt"/>
            </a:endParaRPr>
          </a:p>
          <a:p>
            <a:endParaRPr lang="en-US" b="1" dirty="0" smtClean="0">
              <a:cs typeface="+mn-lt"/>
            </a:endParaRPr>
          </a:p>
          <a:p>
            <a:r>
              <a:rPr lang="en-US" dirty="0" smtClean="0">
                <a:cs typeface="+mn-lt"/>
              </a:rPr>
              <a:t>CME </a:t>
            </a:r>
            <a:r>
              <a:rPr lang="en-US" dirty="0">
                <a:cs typeface="+mn-lt"/>
              </a:rPr>
              <a:t>and the exchanges it represents </a:t>
            </a:r>
            <a:r>
              <a:rPr lang="en-US" dirty="0" smtClean="0">
                <a:cs typeface="+mn-lt"/>
              </a:rPr>
              <a:t>have </a:t>
            </a:r>
            <a:r>
              <a:rPr lang="en-US" dirty="0">
                <a:cs typeface="+mn-lt"/>
              </a:rPr>
              <a:t>traditionally traded </a:t>
            </a:r>
            <a:r>
              <a:rPr lang="en-US" dirty="0" smtClean="0">
                <a:cs typeface="+mn-lt"/>
              </a:rPr>
              <a:t>currencies.</a:t>
            </a:r>
            <a:r>
              <a:rPr lang="en-US" dirty="0">
                <a:cs typeface="+mn-lt"/>
              </a:rPr>
              <a:t>   </a:t>
            </a:r>
          </a:p>
          <a:p>
            <a:r>
              <a:rPr lang="en-US" dirty="0">
                <a:cs typeface="+mn-lt"/>
              </a:rPr>
              <a:t>CME is also getting into trading cryptocurrencies.</a:t>
            </a:r>
            <a:r>
              <a:rPr lang="en-US" b="1" dirty="0">
                <a:cs typeface="+mn-lt"/>
              </a:rPr>
              <a:t/>
            </a:r>
            <a:br>
              <a:rPr lang="en-US" b="1" dirty="0">
                <a:cs typeface="+mn-lt"/>
              </a:rPr>
            </a:br>
            <a:endParaRPr lang="en-US" b="1" baseline="0" dirty="0">
              <a:cs typeface="Calibri"/>
            </a:endParaRPr>
          </a:p>
          <a:p>
            <a:r>
              <a:rPr lang="en-US" dirty="0"/>
              <a:t>The large</a:t>
            </a:r>
            <a:r>
              <a:rPr lang="en-US" baseline="0" dirty="0"/>
              <a:t>, traditional trading companies are </a:t>
            </a:r>
            <a:r>
              <a:rPr lang="en-US" baseline="0" dirty="0" smtClean="0"/>
              <a:t>entering </a:t>
            </a:r>
            <a:r>
              <a:rPr lang="en-US" baseline="0" dirty="0"/>
              <a:t>the virtual currency trading market.</a:t>
            </a:r>
            <a:r>
              <a:rPr lang="en-US" dirty="0"/>
              <a:t>  </a:t>
            </a:r>
            <a:endParaRPr lang="en-US" baseline="0" dirty="0">
              <a:cs typeface="Calibri"/>
            </a:endParaRPr>
          </a:p>
          <a:p>
            <a:r>
              <a:rPr lang="en-US" dirty="0"/>
              <a:t> </a:t>
            </a:r>
            <a:endParaRPr lang="en-US" dirty="0">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20</a:t>
            </a:fld>
            <a:endParaRPr lang="en-US"/>
          </a:p>
        </p:txBody>
      </p:sp>
    </p:spTree>
    <p:extLst>
      <p:ext uri="{BB962C8B-B14F-4D97-AF65-F5344CB8AC3E}">
        <p14:creationId xmlns:p14="http://schemas.microsoft.com/office/powerpoint/2010/main" val="4005030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cs typeface="Calibri"/>
              </a:rPr>
              <a:t>Amanda</a:t>
            </a:r>
          </a:p>
          <a:p>
            <a:endParaRPr lang="en-US" b="1" dirty="0">
              <a:cs typeface="Calibri"/>
            </a:endParaRPr>
          </a:p>
          <a:p>
            <a:r>
              <a:rPr lang="en-US" dirty="0">
                <a:cs typeface="Calibri"/>
              </a:rPr>
              <a:t>Ack</a:t>
            </a:r>
          </a:p>
          <a:p>
            <a:r>
              <a:rPr lang="en-US" dirty="0">
                <a:cs typeface="Calibri"/>
              </a:rPr>
              <a:t>Disclaimer: we are not legal or financial advisors, we are learning as we go, and we are not yet providing advice.  </a:t>
            </a:r>
          </a:p>
        </p:txBody>
      </p:sp>
      <p:sp>
        <p:nvSpPr>
          <p:cNvPr id="4" name="Slide Number Placeholder 3"/>
          <p:cNvSpPr>
            <a:spLocks noGrp="1"/>
          </p:cNvSpPr>
          <p:nvPr>
            <p:ph type="sldNum" sz="quarter" idx="5"/>
          </p:nvPr>
        </p:nvSpPr>
        <p:spPr/>
        <p:txBody>
          <a:bodyPr/>
          <a:lstStyle/>
          <a:p>
            <a:fld id="{C473640F-8220-4EAA-A99B-5AD3F281EB05}" type="slidenum">
              <a:rPr lang="en-US" smtClean="0"/>
              <a:t>3</a:t>
            </a:fld>
            <a:endParaRPr lang="en-US"/>
          </a:p>
        </p:txBody>
      </p:sp>
    </p:spTree>
    <p:extLst>
      <p:ext uri="{BB962C8B-B14F-4D97-AF65-F5344CB8AC3E}">
        <p14:creationId xmlns:p14="http://schemas.microsoft.com/office/powerpoint/2010/main" val="2092866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endParaRPr lang="en-US" dirty="0"/>
          </a:p>
          <a:p>
            <a:endParaRPr lang="en-US" b="1" dirty="0">
              <a:cs typeface="+mn-lt"/>
            </a:endParaRPr>
          </a:p>
          <a:p>
            <a:r>
              <a:rPr lang="en-US" b="1" dirty="0">
                <a:cs typeface="+mn-lt"/>
              </a:rPr>
              <a:t>Is cryptocurrency going </a:t>
            </a:r>
            <a:r>
              <a:rPr lang="en-US" b="1" dirty="0" smtClean="0">
                <a:cs typeface="+mn-lt"/>
              </a:rPr>
              <a:t>to go mainstream </a:t>
            </a:r>
            <a:r>
              <a:rPr lang="en-US" b="1" dirty="0">
                <a:cs typeface="+mn-lt"/>
              </a:rPr>
              <a:t>any time soon?</a:t>
            </a:r>
            <a:endParaRPr lang="en-US" dirty="0">
              <a:cs typeface="+mn-lt"/>
            </a:endParaRPr>
          </a:p>
          <a:p>
            <a:endParaRPr lang="en-US" b="1" dirty="0" smtClean="0">
              <a:cs typeface="+mn-lt"/>
            </a:endParaRPr>
          </a:p>
          <a:p>
            <a:r>
              <a:rPr lang="en-US" b="1" dirty="0" smtClean="0">
                <a:cs typeface="+mn-lt"/>
              </a:rPr>
              <a:t>Probably not.  </a:t>
            </a:r>
          </a:p>
          <a:p>
            <a:endParaRPr lang="en-US" b="1" dirty="0">
              <a:cs typeface="+mn-lt"/>
            </a:endParaRPr>
          </a:p>
          <a:p>
            <a:r>
              <a:rPr lang="en-US" b="1" dirty="0" smtClean="0">
                <a:cs typeface="+mn-lt"/>
              </a:rPr>
              <a:t>Federal Reserve Chairman, </a:t>
            </a:r>
            <a:r>
              <a:rPr lang="en-US" b="1" dirty="0" err="1" smtClean="0">
                <a:cs typeface="+mn-lt"/>
              </a:rPr>
              <a:t>Jemorme</a:t>
            </a:r>
            <a:r>
              <a:rPr lang="en-US" b="1" dirty="0" smtClean="0">
                <a:cs typeface="+mn-lt"/>
              </a:rPr>
              <a:t> Powell recently made the following observations noted on the screen.</a:t>
            </a:r>
          </a:p>
          <a:p>
            <a:endParaRPr lang="en-US" b="1" dirty="0" smtClean="0">
              <a:cs typeface="+mn-lt"/>
            </a:endParaRPr>
          </a:p>
          <a:p>
            <a:r>
              <a:rPr lang="en-US" b="1" dirty="0" smtClean="0">
                <a:cs typeface="+mn-lt"/>
              </a:rPr>
              <a:t>For </a:t>
            </a:r>
            <a:r>
              <a:rPr lang="en-US" b="1" dirty="0">
                <a:cs typeface="+mn-lt"/>
              </a:rPr>
              <a:t>the time being cryptocurrencies will primarily be used a s a speculative asset.</a:t>
            </a:r>
          </a:p>
          <a:p>
            <a:r>
              <a:rPr lang="en-US" b="1" dirty="0">
                <a:cs typeface="+mn-lt"/>
              </a:rPr>
              <a:t>  </a:t>
            </a:r>
            <a:endParaRPr lang="en-US" b="1" dirty="0" smtClean="0">
              <a:cs typeface="+mn-lt"/>
            </a:endParaRPr>
          </a:p>
          <a:p>
            <a:pPr defTabSz="924458"/>
            <a:r>
              <a:rPr lang="en-US" u="none" dirty="0" smtClean="0"/>
              <a:t>**********************************************************************</a:t>
            </a:r>
          </a:p>
          <a:p>
            <a:endParaRPr lang="en-US" dirty="0">
              <a:cs typeface="+mn-lt"/>
            </a:endParaRPr>
          </a:p>
          <a:p>
            <a:r>
              <a:rPr lang="en-US" dirty="0" smtClean="0">
                <a:hlinkClick r:id="rId3"/>
              </a:rPr>
              <a:t>Cryptocurrencies </a:t>
            </a:r>
            <a:r>
              <a:rPr lang="en-US" dirty="0">
                <a:hlinkClick r:id="rId3"/>
              </a:rPr>
              <a:t>are not useful stores of value, says Fed's Powell (cnbc.com)</a:t>
            </a:r>
            <a:endParaRPr lang="en-US" dirty="0"/>
          </a:p>
          <a:p>
            <a:r>
              <a:rPr lang="en-US" dirty="0">
                <a:hlinkClick r:id="rId4"/>
              </a:rPr>
              <a:t>https://www.cnbc.com/2021/03/22/cryptocurrencies-are-not-useful-stores-of-value-says-feds-powell.html</a:t>
            </a:r>
            <a:r>
              <a:rPr lang="en-US" dirty="0"/>
              <a:t> </a:t>
            </a:r>
            <a:endParaRPr lang="en-US" dirty="0">
              <a:cs typeface="Calibri"/>
            </a:endParaRPr>
          </a:p>
          <a:p>
            <a:r>
              <a:rPr lang="en-US" dirty="0"/>
              <a:t>Article CNBC – Monday March 22, 2021</a:t>
            </a:r>
            <a:endParaRPr lang="en-US" dirty="0">
              <a:cs typeface="Calibri"/>
            </a:endParaRPr>
          </a:p>
          <a:p>
            <a:endParaRPr lang="en-US" b="1" dirty="0">
              <a:cs typeface="Calibri"/>
            </a:endParaRPr>
          </a:p>
          <a:p>
            <a:endParaRPr lang="en-US" dirty="0"/>
          </a:p>
        </p:txBody>
      </p:sp>
      <p:sp>
        <p:nvSpPr>
          <p:cNvPr id="4" name="Slide Number Placeholder 3"/>
          <p:cNvSpPr>
            <a:spLocks noGrp="1"/>
          </p:cNvSpPr>
          <p:nvPr>
            <p:ph type="sldNum" sz="quarter" idx="10"/>
          </p:nvPr>
        </p:nvSpPr>
        <p:spPr/>
        <p:txBody>
          <a:bodyPr/>
          <a:lstStyle/>
          <a:p>
            <a:fld id="{C473640F-8220-4EAA-A99B-5AD3F281EB05}" type="slidenum">
              <a:rPr lang="en-US" smtClean="0"/>
              <a:t>21</a:t>
            </a:fld>
            <a:endParaRPr lang="en-US"/>
          </a:p>
        </p:txBody>
      </p:sp>
    </p:spTree>
    <p:extLst>
      <p:ext uri="{BB962C8B-B14F-4D97-AF65-F5344CB8AC3E}">
        <p14:creationId xmlns:p14="http://schemas.microsoft.com/office/powerpoint/2010/main" val="18813534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Amanda</a:t>
            </a:r>
          </a:p>
          <a:p>
            <a:endParaRPr lang="en-US">
              <a:cs typeface="Calibri"/>
            </a:endParaRPr>
          </a:p>
          <a:p>
            <a:r>
              <a:rPr lang="en-US">
                <a:cs typeface="Calibri"/>
              </a:rPr>
              <a:t> – smaller trading and more accessible – broker and bots to make profits – minimum $250.  </a:t>
            </a:r>
            <a:endParaRPr lang="en-US"/>
          </a:p>
        </p:txBody>
      </p:sp>
      <p:sp>
        <p:nvSpPr>
          <p:cNvPr id="4" name="Slide Number Placeholder 3"/>
          <p:cNvSpPr>
            <a:spLocks noGrp="1"/>
          </p:cNvSpPr>
          <p:nvPr>
            <p:ph type="sldNum" sz="quarter" idx="5"/>
          </p:nvPr>
        </p:nvSpPr>
        <p:spPr/>
        <p:txBody>
          <a:bodyPr/>
          <a:lstStyle/>
          <a:p>
            <a:fld id="{C473640F-8220-4EAA-A99B-5AD3F281EB05}" type="slidenum">
              <a:rPr lang="en-US" smtClean="0"/>
              <a:t>22</a:t>
            </a:fld>
            <a:endParaRPr lang="en-US"/>
          </a:p>
        </p:txBody>
      </p:sp>
    </p:spTree>
    <p:extLst>
      <p:ext uri="{BB962C8B-B14F-4D97-AF65-F5344CB8AC3E}">
        <p14:creationId xmlns:p14="http://schemas.microsoft.com/office/powerpoint/2010/main" val="33211643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r>
              <a:rPr lang="en-US" b="1" dirty="0">
                <a:cs typeface="+mn-lt"/>
              </a:rPr>
              <a:t/>
            </a:r>
            <a:br>
              <a:rPr lang="en-US" b="1" dirty="0">
                <a:cs typeface="+mn-lt"/>
              </a:rPr>
            </a:br>
            <a:endParaRPr lang="en-US" dirty="0"/>
          </a:p>
          <a:p>
            <a:r>
              <a:rPr lang="en-US" dirty="0"/>
              <a:t>This slide shows the number of </a:t>
            </a:r>
            <a:r>
              <a:rPr lang="en-US" dirty="0" smtClean="0"/>
              <a:t>blockchain-related</a:t>
            </a:r>
            <a:r>
              <a:rPr lang="en-US" dirty="0"/>
              <a:t> companies </a:t>
            </a:r>
            <a:r>
              <a:rPr lang="en-US" dirty="0" smtClean="0"/>
              <a:t>established </a:t>
            </a:r>
            <a:r>
              <a:rPr lang="en-US" dirty="0"/>
              <a:t>in certain states or cities. </a:t>
            </a:r>
            <a:endParaRPr lang="en-US" dirty="0" smtClean="0"/>
          </a:p>
          <a:p>
            <a:endParaRPr lang="en-US" dirty="0">
              <a:cs typeface="Calibri"/>
            </a:endParaRPr>
          </a:p>
          <a:p>
            <a:r>
              <a:rPr lang="en-US" dirty="0" smtClean="0">
                <a:cs typeface="Calibri"/>
              </a:rPr>
              <a:t>Wyoming </a:t>
            </a:r>
            <a:r>
              <a:rPr lang="en-US" dirty="0">
                <a:cs typeface="Calibri"/>
              </a:rPr>
              <a:t>currently has about 7 established blockchain-based businesses</a:t>
            </a:r>
            <a:r>
              <a:rPr lang="en-US" dirty="0" smtClean="0">
                <a:cs typeface="Calibri"/>
              </a:rPr>
              <a:t>.</a:t>
            </a:r>
          </a:p>
          <a:p>
            <a:endParaRPr lang="en-US" dirty="0" smtClean="0">
              <a:cs typeface="Calibri"/>
            </a:endParaRPr>
          </a:p>
          <a:p>
            <a:pPr defTabSz="924458"/>
            <a:r>
              <a:rPr lang="en-US" u="none" dirty="0" smtClean="0"/>
              <a:t>**********************************************************************</a:t>
            </a:r>
          </a:p>
          <a:p>
            <a:endParaRPr lang="en-US" dirty="0" smtClean="0">
              <a:cs typeface="Calibri"/>
            </a:endParaRPr>
          </a:p>
          <a:p>
            <a:pPr defTabSz="924458"/>
            <a:r>
              <a:rPr lang="en-US" dirty="0" smtClean="0">
                <a:hlinkClick r:id="rId3"/>
              </a:rPr>
              <a:t>https://builtin.com/blockchain</a:t>
            </a:r>
            <a:r>
              <a:rPr lang="en-US" dirty="0" smtClean="0"/>
              <a:t> </a:t>
            </a:r>
            <a:endParaRPr lang="en-US" dirty="0" smtClean="0">
              <a:cs typeface="Calibri"/>
            </a:endParaRPr>
          </a:p>
          <a:p>
            <a:r>
              <a:rPr lang="en-US" dirty="0">
                <a:cs typeface="Calibri"/>
              </a:rPr>
              <a:t>    </a:t>
            </a:r>
            <a:endParaRPr lang="en-US" dirty="0"/>
          </a:p>
        </p:txBody>
      </p:sp>
      <p:sp>
        <p:nvSpPr>
          <p:cNvPr id="4" name="Slide Number Placeholder 3"/>
          <p:cNvSpPr>
            <a:spLocks noGrp="1"/>
          </p:cNvSpPr>
          <p:nvPr>
            <p:ph type="sldNum" sz="quarter" idx="10"/>
          </p:nvPr>
        </p:nvSpPr>
        <p:spPr/>
        <p:txBody>
          <a:bodyPr/>
          <a:lstStyle/>
          <a:p>
            <a:fld id="{C473640F-8220-4EAA-A99B-5AD3F281EB05}" type="slidenum">
              <a:rPr lang="en-US" smtClean="0"/>
              <a:t>23</a:t>
            </a:fld>
            <a:endParaRPr lang="en-US"/>
          </a:p>
        </p:txBody>
      </p:sp>
    </p:spTree>
    <p:extLst>
      <p:ext uri="{BB962C8B-B14F-4D97-AF65-F5344CB8AC3E}">
        <p14:creationId xmlns:p14="http://schemas.microsoft.com/office/powerpoint/2010/main" val="6360629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endParaRPr lang="en-US" dirty="0"/>
          </a:p>
          <a:p>
            <a:endParaRPr lang="en-US" b="1" dirty="0"/>
          </a:p>
          <a:p>
            <a:r>
              <a:rPr lang="en-US" dirty="0">
                <a:cs typeface="Calibri" panose="020F0502020204030204"/>
              </a:rPr>
              <a:t>In addition to focusing on the 2 crypto-banks established in Wyoming</a:t>
            </a:r>
            <a:r>
              <a:rPr lang="en-US" b="1" dirty="0">
                <a:cs typeface="Calibri" panose="020F0502020204030204"/>
              </a:rPr>
              <a:t>; </a:t>
            </a:r>
            <a:r>
              <a:rPr lang="en-US" dirty="0"/>
              <a:t>I picked a Colorado blockchain-based company to highlight.  </a:t>
            </a:r>
            <a:endParaRPr lang="en-US" b="1" dirty="0">
              <a:cs typeface="Calibri" panose="020F0502020204030204"/>
            </a:endParaRPr>
          </a:p>
          <a:p>
            <a:endParaRPr lang="en-US" dirty="0"/>
          </a:p>
          <a:p>
            <a:r>
              <a:rPr lang="en-US" dirty="0"/>
              <a:t>SALT has offices in Denver.</a:t>
            </a:r>
            <a:endParaRPr lang="en-US" dirty="0">
              <a:cs typeface="Calibri"/>
            </a:endParaRPr>
          </a:p>
          <a:p>
            <a:endParaRPr lang="en-US" dirty="0"/>
          </a:p>
          <a:p>
            <a:r>
              <a:rPr lang="en-US" dirty="0"/>
              <a:t>SALT is the pioneer of crypto-backed lending and offers crypto-focused financial services for individuals and businesses.</a:t>
            </a:r>
            <a:endParaRPr lang="en-US" dirty="0">
              <a:cs typeface="Calibri" panose="020F0502020204030204"/>
            </a:endParaRPr>
          </a:p>
          <a:p>
            <a:r>
              <a:rPr lang="en-US" dirty="0"/>
              <a:t> </a:t>
            </a:r>
            <a:endParaRPr lang="en-US" dirty="0">
              <a:cs typeface="Calibri"/>
            </a:endParaRPr>
          </a:p>
          <a:p>
            <a:r>
              <a:rPr lang="en-US" b="1" dirty="0"/>
              <a:t>Their mission is to build products that increase access to financial opportunities and give people more control over their ability to generate wealth long term. </a:t>
            </a:r>
            <a:endParaRPr lang="en-US" b="1" dirty="0">
              <a:cs typeface="Calibri"/>
            </a:endParaRPr>
          </a:p>
          <a:p>
            <a:endParaRPr lang="en-US" dirty="0"/>
          </a:p>
          <a:p>
            <a:r>
              <a:rPr lang="en-US" dirty="0"/>
              <a:t>Committed to fostering adoption of blockchain technology, they are working to bridge cryptocurrency with traditional finance. </a:t>
            </a:r>
            <a:endParaRPr lang="en-US" dirty="0">
              <a:cs typeface="Calibri"/>
            </a:endParaRPr>
          </a:p>
          <a:p>
            <a:r>
              <a:rPr lang="en-US" dirty="0"/>
              <a:t>With an emphasis on security and customer service, they provide the technology, infrastructure, and tools that make it easy for crypto holders, businesses, banks, and governments across the globe to participate in the blockchain economy.</a:t>
            </a:r>
            <a:endParaRPr lang="en-US" dirty="0">
              <a:cs typeface="Calibri" panose="020F0502020204030204"/>
            </a:endParaRPr>
          </a:p>
          <a:p>
            <a:r>
              <a:rPr lang="en-US" dirty="0"/>
              <a:t> </a:t>
            </a:r>
            <a:endParaRPr lang="en-US" dirty="0">
              <a:cs typeface="Calibri"/>
            </a:endParaRPr>
          </a:p>
          <a:p>
            <a:r>
              <a:rPr lang="en-US" dirty="0"/>
              <a:t>SALT operates a blockchain-based platform that facilitates the issuance of consumer and commercial asset-backed loans secured with cryptocurrency. </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C473640F-8220-4EAA-A99B-5AD3F281EB05}" type="slidenum">
              <a:rPr lang="en-US" smtClean="0"/>
              <a:t>24</a:t>
            </a:fld>
            <a:endParaRPr lang="en-US"/>
          </a:p>
        </p:txBody>
      </p:sp>
    </p:spTree>
    <p:extLst>
      <p:ext uri="{BB962C8B-B14F-4D97-AF65-F5344CB8AC3E}">
        <p14:creationId xmlns:p14="http://schemas.microsoft.com/office/powerpoint/2010/main" val="20961658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Amanda</a:t>
            </a:r>
            <a:r>
              <a:rPr lang="en-US" b="1">
                <a:cs typeface="+mn-lt"/>
              </a:rPr>
              <a:t/>
            </a:r>
            <a:br>
              <a:rPr lang="en-US" b="1">
                <a:cs typeface="+mn-lt"/>
              </a:rPr>
            </a:br>
            <a:endParaRPr lang="en-US" b="1">
              <a:cs typeface="Calibri"/>
            </a:endParaRPr>
          </a:p>
          <a:p>
            <a:r>
              <a:rPr lang="en-US">
                <a:cs typeface="Calibri"/>
              </a:rPr>
              <a:t>There are many far-reaching possibilities including services for rural supply-chain management, and other services developed in concert with community colleges here, and with an eye on research &amp; innovation going on all over the world.  </a:t>
            </a:r>
          </a:p>
          <a:p>
            <a:r>
              <a:rPr lang="en-US">
                <a:cs typeface="Calibri"/>
              </a:rPr>
              <a:t>Again, we are addressing issues of trust, record-keeping, value-exchange, and identity.  </a:t>
            </a:r>
          </a:p>
          <a:p>
            <a:endParaRPr lang="en-US">
              <a:cs typeface="Calibri"/>
            </a:endParaRPr>
          </a:p>
          <a:p>
            <a:r>
              <a:rPr lang="en-US">
                <a:cs typeface="Calibri"/>
              </a:rPr>
              <a:t>So I want to ask the group for ideas about Wy/Library applications here. </a:t>
            </a:r>
          </a:p>
          <a:p>
            <a:r>
              <a:rPr lang="en-US">
                <a:cs typeface="Calibri"/>
              </a:rPr>
              <a:t>Suez canal blocked for 4 days??</a:t>
            </a:r>
          </a:p>
        </p:txBody>
      </p:sp>
      <p:sp>
        <p:nvSpPr>
          <p:cNvPr id="4" name="Slide Number Placeholder 3"/>
          <p:cNvSpPr>
            <a:spLocks noGrp="1"/>
          </p:cNvSpPr>
          <p:nvPr>
            <p:ph type="sldNum" sz="quarter" idx="10"/>
          </p:nvPr>
        </p:nvSpPr>
        <p:spPr/>
        <p:txBody>
          <a:bodyPr/>
          <a:lstStyle/>
          <a:p>
            <a:fld id="{C473640F-8220-4EAA-A99B-5AD3F281EB05}" type="slidenum">
              <a:rPr lang="en-US" smtClean="0"/>
              <a:t>25</a:t>
            </a:fld>
            <a:endParaRPr lang="en-US"/>
          </a:p>
        </p:txBody>
      </p:sp>
    </p:spTree>
    <p:extLst>
      <p:ext uri="{BB962C8B-B14F-4D97-AF65-F5344CB8AC3E}">
        <p14:creationId xmlns:p14="http://schemas.microsoft.com/office/powerpoint/2010/main" val="20634687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endParaRPr lang="en-US" dirty="0"/>
          </a:p>
          <a:p>
            <a:endParaRPr lang="en-US" b="1" dirty="0"/>
          </a:p>
          <a:p>
            <a:r>
              <a:rPr lang="en-US" b="1" dirty="0">
                <a:cs typeface="Calibri" panose="020F0502020204030204"/>
              </a:rPr>
              <a:t>How did Wyoming become a cryptocurrency/blockchain leader</a:t>
            </a:r>
            <a:r>
              <a:rPr lang="en-US" b="1" dirty="0" smtClean="0">
                <a:cs typeface="Calibri" panose="020F0502020204030204"/>
              </a:rPr>
              <a:t>?</a:t>
            </a:r>
            <a:br>
              <a:rPr lang="en-US" b="1" dirty="0" smtClean="0">
                <a:cs typeface="Calibri" panose="020F0502020204030204"/>
              </a:rPr>
            </a:br>
            <a:endParaRPr lang="en-US" b="1" dirty="0"/>
          </a:p>
          <a:p>
            <a:r>
              <a:rPr lang="en-US" dirty="0"/>
              <a:t>Over the past few years, Wyoming has enacted 13 blockchain-enabling laws.  </a:t>
            </a:r>
          </a:p>
          <a:p>
            <a:r>
              <a:rPr lang="en-US" dirty="0"/>
              <a:t>It is the only US state (so far) to provide a comprehensive and welcoming legal framework that enables blockchain technology flourish for individuals and companies.  </a:t>
            </a:r>
            <a:endParaRPr lang="en-US" dirty="0">
              <a:cs typeface="Calibri"/>
            </a:endParaRPr>
          </a:p>
          <a:p>
            <a:endParaRPr lang="en-US" b="1" u="sng" dirty="0" smtClean="0">
              <a:hlinkClick r:id="rId3"/>
            </a:endParaRPr>
          </a:p>
          <a:p>
            <a:r>
              <a:rPr lang="en-US" b="1" dirty="0" smtClean="0"/>
              <a:t>The </a:t>
            </a:r>
            <a:r>
              <a:rPr lang="en-US" b="1" dirty="0"/>
              <a:t>four main components for Wyoming Digital Asset Law follow:</a:t>
            </a:r>
            <a:endParaRPr lang="en-US" b="1" dirty="0">
              <a:cs typeface="Calibri"/>
            </a:endParaRPr>
          </a:p>
          <a:p>
            <a:endParaRPr lang="en-US" dirty="0"/>
          </a:p>
          <a:p>
            <a:pPr marL="173336" indent="-173336">
              <a:buFont typeface="Arial"/>
              <a:buChar char="•"/>
            </a:pPr>
            <a:r>
              <a:rPr lang="en-US" dirty="0"/>
              <a:t>Virtual currencies are mapped to the super-negotiability rules of money under existing law.  This means that a bitcoin purchaser can purchase bitcoin free and clear of any liens against it</a:t>
            </a:r>
            <a:r>
              <a:rPr lang="en-US" dirty="0" smtClean="0"/>
              <a:t>.</a:t>
            </a:r>
            <a:br>
              <a:rPr lang="en-US" dirty="0" smtClean="0"/>
            </a:br>
            <a:endParaRPr lang="en-US" dirty="0">
              <a:cs typeface="Calibri"/>
            </a:endParaRPr>
          </a:p>
          <a:p>
            <a:pPr marL="173336" indent="-173336">
              <a:buFont typeface="Arial"/>
              <a:buChar char="•"/>
            </a:pPr>
            <a:r>
              <a:rPr lang="en-US" dirty="0"/>
              <a:t>The laws enable a smart contract to take control of the digital asset.  A smart contract is a self-executing contract with the terms of the agreement between buyer and seller being directly written into lines of computer code.  The code and the agreements contained exist across a distributed, decentralized blockchain network</a:t>
            </a:r>
            <a:r>
              <a:rPr lang="en-US" dirty="0" smtClean="0"/>
              <a:t>.</a:t>
            </a:r>
            <a:br>
              <a:rPr lang="en-US" dirty="0" smtClean="0"/>
            </a:br>
            <a:endParaRPr lang="en-US" dirty="0">
              <a:cs typeface="Calibri"/>
            </a:endParaRPr>
          </a:p>
          <a:p>
            <a:pPr marL="173336" indent="-173336">
              <a:buFont typeface="Arial"/>
              <a:buChar char="•"/>
            </a:pPr>
            <a:r>
              <a:rPr lang="en-US" dirty="0"/>
              <a:t>Security interests in digital assets are “possessory security interests”.  This means Wyoming law applies as long as the assets are “located in Wyoming”  --  the law makes it very easy to locate the assets in </a:t>
            </a:r>
            <a:r>
              <a:rPr lang="en-US" dirty="0" smtClean="0"/>
              <a:t>Wyoming as evidenced by Kraken Bank and Avanti Bank.</a:t>
            </a:r>
            <a:r>
              <a:rPr lang="en-US" dirty="0"/>
              <a:t> </a:t>
            </a:r>
            <a:r>
              <a:rPr lang="en-US" dirty="0" smtClean="0"/>
              <a:t/>
            </a:r>
            <a:br>
              <a:rPr lang="en-US" dirty="0" smtClean="0"/>
            </a:br>
            <a:r>
              <a:rPr lang="en-US" dirty="0"/>
              <a:t> </a:t>
            </a:r>
            <a:endParaRPr lang="en-US" dirty="0">
              <a:cs typeface="Calibri"/>
            </a:endParaRPr>
          </a:p>
          <a:p>
            <a:pPr marL="173336" indent="-173336">
              <a:buFont typeface="Arial"/>
              <a:buChar char="•"/>
            </a:pPr>
            <a:r>
              <a:rPr lang="en-US" dirty="0"/>
              <a:t>Lastly, it extinguishes pre-existing liens after two years—to match the statutes of limitations for fraudulent conveyance under federal bankruptcy law.  </a:t>
            </a:r>
            <a:endParaRPr lang="en-US" dirty="0" smtClean="0"/>
          </a:p>
          <a:p>
            <a:pPr marL="173336" indent="-173336">
              <a:buFont typeface="Arial"/>
              <a:buChar char="•"/>
            </a:pPr>
            <a:endParaRPr lang="en-US" dirty="0" smtClean="0">
              <a:cs typeface="Calibri"/>
            </a:endParaRPr>
          </a:p>
          <a:p>
            <a:pPr defTabSz="924458"/>
            <a:r>
              <a:rPr lang="en-US" u="none" dirty="0" smtClean="0"/>
              <a:t>**********************************************************************</a:t>
            </a:r>
          </a:p>
          <a:p>
            <a:pPr marL="173336" indent="-173336">
              <a:buFont typeface="Arial"/>
              <a:buChar char="•"/>
            </a:pPr>
            <a:endParaRPr lang="en-US" dirty="0">
              <a:cs typeface="Calibri"/>
            </a:endParaRPr>
          </a:p>
          <a:p>
            <a:pPr defTabSz="924458"/>
            <a:r>
              <a:rPr lang="en-US" b="1" u="sng" dirty="0" smtClean="0">
                <a:hlinkClick r:id="rId3"/>
              </a:rPr>
              <a:t>https://www.forbes.com/sites/caitlinlong/2019/03/04/what-do-wyomings-new-blockchain-laws-mean/?sh=1195757c5fde</a:t>
            </a:r>
            <a:r>
              <a:rPr lang="en-US" b="1" dirty="0" smtClean="0"/>
              <a:t> </a:t>
            </a:r>
            <a:endParaRPr lang="en-US" dirty="0" smtClean="0"/>
          </a:p>
          <a:p>
            <a:endParaRPr lang="en-US" b="1" dirty="0">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26</a:t>
            </a:fld>
            <a:endParaRPr lang="en-US"/>
          </a:p>
        </p:txBody>
      </p:sp>
    </p:spTree>
    <p:extLst>
      <p:ext uri="{BB962C8B-B14F-4D97-AF65-F5344CB8AC3E}">
        <p14:creationId xmlns:p14="http://schemas.microsoft.com/office/powerpoint/2010/main" val="3544860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endParaRPr lang="en-US" dirty="0"/>
          </a:p>
          <a:p>
            <a:endParaRPr lang="en-US" b="1"/>
          </a:p>
          <a:p>
            <a:r>
              <a:rPr lang="en-US" dirty="0"/>
              <a:t>The University has committed to blockchain by creating the Wyoming Advanced Blockchain Lab.  </a:t>
            </a:r>
            <a:endParaRPr lang="en-US" dirty="0">
              <a:cs typeface="Calibri"/>
            </a:endParaRPr>
          </a:p>
          <a:p>
            <a:r>
              <a:rPr lang="en-US" dirty="0"/>
              <a:t>The lab is an R&amp;D lab focused on </a:t>
            </a:r>
            <a:r>
              <a:rPr lang="en-US" b="1" dirty="0"/>
              <a:t>Formal Verification</a:t>
            </a:r>
            <a:r>
              <a:rPr lang="en-US" dirty="0"/>
              <a:t>, </a:t>
            </a:r>
            <a:r>
              <a:rPr lang="en-US" b="1" dirty="0"/>
              <a:t>Smart Contracts</a:t>
            </a:r>
            <a:r>
              <a:rPr lang="en-US" dirty="0"/>
              <a:t>, and </a:t>
            </a:r>
            <a:r>
              <a:rPr lang="en-US" b="1" dirty="0"/>
              <a:t>Secure Hardware </a:t>
            </a:r>
            <a:r>
              <a:rPr lang="en-US" dirty="0"/>
              <a:t>related to real world blockchain applications.  </a:t>
            </a:r>
            <a:endParaRPr lang="en-US" dirty="0">
              <a:cs typeface="Calibri"/>
            </a:endParaRPr>
          </a:p>
          <a:p>
            <a:endParaRPr lang="en-US" dirty="0"/>
          </a:p>
          <a:p>
            <a:r>
              <a:rPr lang="en-US" dirty="0"/>
              <a:t>The lab is funded by IOHK a technology company committed to using peer-to-peer innovations to provide financial services to people that lack them.  </a:t>
            </a:r>
            <a:endParaRPr lang="en-US" dirty="0">
              <a:cs typeface="Calibri"/>
            </a:endParaRPr>
          </a:p>
          <a:p>
            <a:endParaRPr lang="en-US" dirty="0"/>
          </a:p>
          <a:p>
            <a:r>
              <a:rPr lang="en-US" dirty="0"/>
              <a:t>They are an engineering company that builds cryptocurrencies and blockchains for academic institutions, government entities and corporations.   </a:t>
            </a:r>
            <a:endParaRPr lang="en-US" dirty="0">
              <a:cs typeface="Calibri"/>
            </a:endParaRPr>
          </a:p>
          <a:p>
            <a:endParaRPr lang="en-US" dirty="0"/>
          </a:p>
          <a:p>
            <a:r>
              <a:rPr lang="en-US"/>
              <a:t>The lab is also funded by the state legislature and the University of Wyoming.</a:t>
            </a:r>
            <a:endParaRPr lang="en-US" dirty="0">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27</a:t>
            </a:fld>
            <a:endParaRPr lang="en-US"/>
          </a:p>
        </p:txBody>
      </p:sp>
    </p:spTree>
    <p:extLst>
      <p:ext uri="{BB962C8B-B14F-4D97-AF65-F5344CB8AC3E}">
        <p14:creationId xmlns:p14="http://schemas.microsoft.com/office/powerpoint/2010/main" val="38702439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Amanda</a:t>
            </a:r>
            <a:endParaRPr lang="en-US" b="1"/>
          </a:p>
          <a:p>
            <a:endParaRPr lang="en-US" b="1"/>
          </a:p>
          <a:p>
            <a:r>
              <a:rPr lang="en-US" b="1"/>
              <a:t>Cybersecurity research center</a:t>
            </a:r>
            <a:endParaRPr lang="en-US">
              <a:cs typeface="Calibri"/>
            </a:endParaRPr>
          </a:p>
          <a:p>
            <a:r>
              <a:rPr lang="en-US"/>
              <a:t>Digital assets</a:t>
            </a:r>
            <a:endParaRPr lang="en-US">
              <a:cs typeface="Calibri"/>
            </a:endParaRPr>
          </a:p>
          <a:p>
            <a:r>
              <a:rPr lang="en-US"/>
              <a:t>Carbon sequestration</a:t>
            </a:r>
            <a:endParaRPr lang="en-US">
              <a:cs typeface="Calibri"/>
            </a:endParaRPr>
          </a:p>
          <a:p>
            <a:r>
              <a:rPr lang="en-US"/>
              <a:t>Smart Contracts</a:t>
            </a:r>
            <a:endParaRPr lang="en-US">
              <a:cs typeface="Calibri"/>
            </a:endParaRPr>
          </a:p>
          <a:p>
            <a:r>
              <a:rPr lang="en-US"/>
              <a:t>Education</a:t>
            </a:r>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28</a:t>
            </a:fld>
            <a:endParaRPr lang="en-US"/>
          </a:p>
        </p:txBody>
      </p:sp>
    </p:spTree>
    <p:extLst>
      <p:ext uri="{BB962C8B-B14F-4D97-AF65-F5344CB8AC3E}">
        <p14:creationId xmlns:p14="http://schemas.microsoft.com/office/powerpoint/2010/main" val="36812380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Amanda</a:t>
            </a:r>
          </a:p>
          <a:p>
            <a:endParaRPr lang="en-US">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29</a:t>
            </a:fld>
            <a:endParaRPr lang="en-US"/>
          </a:p>
        </p:txBody>
      </p:sp>
    </p:spTree>
    <p:extLst>
      <p:ext uri="{BB962C8B-B14F-4D97-AF65-F5344CB8AC3E}">
        <p14:creationId xmlns:p14="http://schemas.microsoft.com/office/powerpoint/2010/main" val="3400671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Amanda</a:t>
            </a:r>
          </a:p>
          <a:p>
            <a:r>
              <a:rPr lang="en-US">
                <a:cs typeface="Calibri"/>
              </a:rPr>
              <a:t>These Wyoming examples of initatives </a:t>
            </a:r>
          </a:p>
        </p:txBody>
      </p:sp>
      <p:sp>
        <p:nvSpPr>
          <p:cNvPr id="4" name="Slide Number Placeholder 3"/>
          <p:cNvSpPr>
            <a:spLocks noGrp="1"/>
          </p:cNvSpPr>
          <p:nvPr>
            <p:ph type="sldNum" sz="quarter" idx="5"/>
          </p:nvPr>
        </p:nvSpPr>
        <p:spPr/>
        <p:txBody>
          <a:bodyPr/>
          <a:lstStyle/>
          <a:p>
            <a:fld id="{C473640F-8220-4EAA-A99B-5AD3F281EB05}" type="slidenum">
              <a:rPr lang="en-US" smtClean="0"/>
              <a:t>30</a:t>
            </a:fld>
            <a:endParaRPr lang="en-US"/>
          </a:p>
        </p:txBody>
      </p:sp>
    </p:spTree>
    <p:extLst>
      <p:ext uri="{BB962C8B-B14F-4D97-AF65-F5344CB8AC3E}">
        <p14:creationId xmlns:p14="http://schemas.microsoft.com/office/powerpoint/2010/main" val="1295338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Amanda</a:t>
            </a:r>
          </a:p>
          <a:p>
            <a:endParaRPr lang="en-US" b="1"/>
          </a:p>
          <a:p>
            <a:r>
              <a:rPr lang="en-US">
                <a:hlinkClick r:id="rId3"/>
              </a:rPr>
              <a:t>https://www.tesla.com/support/bitcoin</a:t>
            </a:r>
            <a:endParaRPr lang="en-US">
              <a:cs typeface="Calibri"/>
              <a:hlinkClick r:id="rId3"/>
            </a:endParaRPr>
          </a:p>
          <a:p>
            <a:r>
              <a:rPr lang="en-US">
                <a:cs typeface="Calibri"/>
              </a:rPr>
              <a:t>Suez Canal supply chain disruption</a:t>
            </a:r>
          </a:p>
          <a:p>
            <a:r>
              <a:rPr lang="en-US">
                <a:cs typeface="Calibri"/>
              </a:rPr>
              <a:t>Burnt Banksy NFT </a:t>
            </a:r>
          </a:p>
          <a:p>
            <a:endParaRPr lang="en-US">
              <a:cs typeface="Calibri"/>
            </a:endParaRPr>
          </a:p>
        </p:txBody>
      </p:sp>
      <p:sp>
        <p:nvSpPr>
          <p:cNvPr id="4" name="Slide Number Placeholder 3"/>
          <p:cNvSpPr>
            <a:spLocks noGrp="1"/>
          </p:cNvSpPr>
          <p:nvPr>
            <p:ph type="sldNum" sz="quarter" idx="5"/>
          </p:nvPr>
        </p:nvSpPr>
        <p:spPr/>
        <p:txBody>
          <a:bodyPr/>
          <a:lstStyle/>
          <a:p>
            <a:fld id="{C473640F-8220-4EAA-A99B-5AD3F281EB05}" type="slidenum">
              <a:rPr lang="en-US" smtClean="0"/>
              <a:t>4</a:t>
            </a:fld>
            <a:endParaRPr lang="en-US"/>
          </a:p>
        </p:txBody>
      </p:sp>
    </p:spTree>
    <p:extLst>
      <p:ext uri="{BB962C8B-B14F-4D97-AF65-F5344CB8AC3E}">
        <p14:creationId xmlns:p14="http://schemas.microsoft.com/office/powerpoint/2010/main" val="5656881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Amanda</a:t>
            </a:r>
            <a:r>
              <a:rPr lang="en-US" b="1">
                <a:cs typeface="+mn-lt"/>
              </a:rPr>
              <a:t/>
            </a:r>
            <a:br>
              <a:rPr lang="en-US" b="1">
                <a:cs typeface="+mn-lt"/>
              </a:rPr>
            </a:br>
            <a:endParaRPr lang="en-US" b="1"/>
          </a:p>
          <a:p>
            <a:r>
              <a:rPr lang="en-US" b="1" u="sng"/>
              <a:t>Blockchain and Library Services</a:t>
            </a:r>
            <a:endParaRPr lang="en-US">
              <a:ea typeface="+mn-ea"/>
              <a:cs typeface="+mn-cs"/>
            </a:endParaRPr>
          </a:p>
          <a:p>
            <a:endParaRPr lang="en-US" b="1" u="sng"/>
          </a:p>
          <a:p>
            <a:r>
              <a:rPr lang="en-US"/>
              <a:t>Blockchain – Improve Library Workflows – Behind the scenes</a:t>
            </a:r>
            <a:r>
              <a:rPr lang="en-US">
                <a:cs typeface="+mn-lt"/>
              </a:rPr>
              <a:t/>
            </a:r>
            <a:br>
              <a:rPr lang="en-US">
                <a:cs typeface="+mn-lt"/>
              </a:rPr>
            </a:br>
            <a:endParaRPr lang="en-US"/>
          </a:p>
          <a:p>
            <a:pPr lvl="1"/>
            <a:r>
              <a:rPr lang="en-US" sz="1800"/>
              <a:t>Digital Objects</a:t>
            </a:r>
            <a:endParaRPr lang="en-US" sz="1800">
              <a:cs typeface="Calibri"/>
            </a:endParaRPr>
          </a:p>
          <a:p>
            <a:pPr lvl="2"/>
            <a:r>
              <a:rPr lang="en-US" sz="1600"/>
              <a:t>Curation, Preservation, tracking of digital objects</a:t>
            </a:r>
            <a:endParaRPr lang="en-US" sz="1600">
              <a:cs typeface="Calibri"/>
            </a:endParaRPr>
          </a:p>
          <a:p>
            <a:pPr lvl="2"/>
            <a:r>
              <a:rPr lang="en-US" sz="1600"/>
              <a:t>Community-based collections --  share objects, tools and services</a:t>
            </a:r>
            <a:endParaRPr lang="en-US" sz="1600">
              <a:cs typeface="Calibri"/>
            </a:endParaRPr>
          </a:p>
          <a:p>
            <a:pPr lvl="2"/>
            <a:r>
              <a:rPr lang="en-US" sz="1600"/>
              <a:t>Curate digital rights management assets (temporary) on academic classroom platforms such as Canvas.  </a:t>
            </a:r>
            <a:r>
              <a:rPr lang="en-US" sz="1600">
                <a:cs typeface="+mn-lt"/>
              </a:rPr>
              <a:t/>
            </a:r>
            <a:br>
              <a:rPr lang="en-US" sz="1600">
                <a:cs typeface="+mn-lt"/>
              </a:rPr>
            </a:br>
            <a:endParaRPr lang="en-US" sz="1600"/>
          </a:p>
          <a:p>
            <a:pPr lvl="1"/>
            <a:r>
              <a:rPr lang="en-US" sz="1800"/>
              <a:t>Credential Management</a:t>
            </a:r>
            <a:endParaRPr lang="en-US" sz="1800">
              <a:cs typeface="Calibri"/>
            </a:endParaRPr>
          </a:p>
          <a:p>
            <a:pPr lvl="2"/>
            <a:r>
              <a:rPr lang="en-US" sz="1600"/>
              <a:t>Higher Education credentialing systems/library credential systems</a:t>
            </a:r>
            <a:endParaRPr lang="en-US" sz="1600">
              <a:cs typeface="Calibri"/>
            </a:endParaRPr>
          </a:p>
          <a:p>
            <a:pPr lvl="2"/>
            <a:r>
              <a:rPr lang="en-US" sz="1600"/>
              <a:t>Library card – Universal Library Card</a:t>
            </a:r>
            <a:r>
              <a:rPr lang="en-US" sz="1600">
                <a:cs typeface="+mn-lt"/>
              </a:rPr>
              <a:t/>
            </a:r>
            <a:br>
              <a:rPr lang="en-US" sz="1600">
                <a:cs typeface="+mn-lt"/>
              </a:rPr>
            </a:br>
            <a:endParaRPr lang="en-US" sz="1600"/>
          </a:p>
          <a:p>
            <a:pPr lvl="1"/>
            <a:r>
              <a:rPr lang="en-US" sz="1800"/>
              <a:t>Provenance</a:t>
            </a:r>
            <a:endParaRPr lang="en-US" sz="1800">
              <a:cs typeface="Calibri"/>
            </a:endParaRPr>
          </a:p>
          <a:p>
            <a:pPr lvl="2"/>
            <a:r>
              <a:rPr lang="en-US" sz="1600"/>
              <a:t>Archives/Special Collections</a:t>
            </a:r>
            <a:endParaRPr lang="en-US" sz="1600">
              <a:cs typeface="Calibri"/>
            </a:endParaRPr>
          </a:p>
          <a:p>
            <a:endParaRPr lang="en-US">
              <a:cs typeface="Calibri" panose="020F0502020204030204"/>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31</a:t>
            </a:fld>
            <a:endParaRPr lang="en-US"/>
          </a:p>
        </p:txBody>
      </p:sp>
    </p:spTree>
    <p:extLst>
      <p:ext uri="{BB962C8B-B14F-4D97-AF65-F5344CB8AC3E}">
        <p14:creationId xmlns:p14="http://schemas.microsoft.com/office/powerpoint/2010/main" val="37595521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endParaRPr lang="en-US" dirty="0"/>
          </a:p>
          <a:p>
            <a:endParaRPr lang="en-US" b="1"/>
          </a:p>
          <a:p>
            <a:r>
              <a:rPr lang="en-US" b="1" dirty="0"/>
              <a:t>So how can libraries and library vendors realize the benefits of blockchain? </a:t>
            </a:r>
            <a:endParaRPr lang="en-US" dirty="0"/>
          </a:p>
          <a:p>
            <a:r>
              <a:rPr lang="en-US" b="1" dirty="0"/>
              <a:t> </a:t>
            </a:r>
            <a:endParaRPr lang="en-US" dirty="0">
              <a:cs typeface="Calibri"/>
            </a:endParaRPr>
          </a:p>
          <a:p>
            <a:r>
              <a:rPr lang="en-US" dirty="0"/>
              <a:t>• Library software, despite being on the market for some time is fairly static.  </a:t>
            </a:r>
            <a:endParaRPr lang="en-US" dirty="0">
              <a:cs typeface="Calibri"/>
            </a:endParaRPr>
          </a:p>
          <a:p>
            <a:r>
              <a:rPr lang="en-US" dirty="0"/>
              <a:t>• Library vendors rarely are early adopters of new technology and when they do, they move very slowly.  </a:t>
            </a:r>
            <a:endParaRPr lang="en-US" dirty="0">
              <a:cs typeface="Calibri"/>
            </a:endParaRPr>
          </a:p>
          <a:p>
            <a:r>
              <a:rPr lang="en-US"/>
              <a:t>• Case in point.  Above is a screen shot of part of our patron loads.  </a:t>
            </a:r>
            <a:endParaRPr lang="en-US">
              <a:cs typeface="Calibri"/>
            </a:endParaRPr>
          </a:p>
          <a:p>
            <a:r>
              <a:rPr lang="en-US" dirty="0"/>
              <a:t>• I get the feeds from the Registrar’s Office and from HR. </a:t>
            </a:r>
            <a:endParaRPr lang="en-US" dirty="0">
              <a:cs typeface="Calibri"/>
            </a:endParaRPr>
          </a:p>
          <a:p>
            <a:r>
              <a:rPr lang="en-US" dirty="0"/>
              <a:t>• The feeds are what they are - unencrypted text files.  </a:t>
            </a:r>
            <a:endParaRPr lang="en-US" dirty="0">
              <a:cs typeface="Calibri"/>
            </a:endParaRPr>
          </a:p>
          <a:p>
            <a:r>
              <a:rPr lang="en-US" dirty="0"/>
              <a:t>• Within our systems, data is unencrypted.  </a:t>
            </a:r>
            <a:endParaRPr lang="en-US" dirty="0">
              <a:cs typeface="Calibri"/>
            </a:endParaRPr>
          </a:p>
          <a:p>
            <a:r>
              <a:rPr lang="en-US" dirty="0"/>
              <a:t>• I would love to see this change. </a:t>
            </a:r>
            <a:endParaRPr lang="en-US" dirty="0">
              <a:cs typeface="Calibri"/>
            </a:endParaRPr>
          </a:p>
          <a:p>
            <a:pPr marL="173336" indent="-173336">
              <a:buFont typeface="Arial"/>
              <a:buChar char="•"/>
            </a:pPr>
            <a:r>
              <a:rPr lang="en-US" dirty="0"/>
              <a:t>I added blockchain encryption as a requirement for our next ILS  </a:t>
            </a:r>
            <a:endParaRPr lang="en-US" dirty="0">
              <a:cs typeface="Calibri"/>
            </a:endParaRPr>
          </a:p>
          <a:p>
            <a:r>
              <a:rPr lang="en-US" dirty="0">
                <a:cs typeface="Calibri"/>
              </a:rPr>
              <a:t> </a:t>
            </a:r>
            <a:r>
              <a:rPr lang="en-US" dirty="0"/>
              <a:t> </a:t>
            </a:r>
            <a:endParaRPr lang="en-US" dirty="0">
              <a:cs typeface="Calibri"/>
            </a:endParaRPr>
          </a:p>
          <a:p>
            <a:endParaRPr lang="en-US" baseline="0"/>
          </a:p>
          <a:p>
            <a:endParaRPr lang="en-US"/>
          </a:p>
        </p:txBody>
      </p:sp>
      <p:sp>
        <p:nvSpPr>
          <p:cNvPr id="4" name="Slide Number Placeholder 3"/>
          <p:cNvSpPr>
            <a:spLocks noGrp="1"/>
          </p:cNvSpPr>
          <p:nvPr>
            <p:ph type="sldNum" sz="quarter" idx="10"/>
          </p:nvPr>
        </p:nvSpPr>
        <p:spPr/>
        <p:txBody>
          <a:bodyPr/>
          <a:lstStyle/>
          <a:p>
            <a:fld id="{C473640F-8220-4EAA-A99B-5AD3F281EB05}" type="slidenum">
              <a:rPr lang="en-US" smtClean="0"/>
              <a:t>32</a:t>
            </a:fld>
            <a:endParaRPr lang="en-US"/>
          </a:p>
        </p:txBody>
      </p:sp>
    </p:spTree>
    <p:extLst>
      <p:ext uri="{BB962C8B-B14F-4D97-AF65-F5344CB8AC3E}">
        <p14:creationId xmlns:p14="http://schemas.microsoft.com/office/powerpoint/2010/main" val="2512066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cs typeface="Calibri"/>
              </a:rPr>
              <a:t>Stephen</a:t>
            </a:r>
            <a:endParaRPr lang="en-US" b="1" dirty="0"/>
          </a:p>
          <a:p>
            <a:endParaRPr lang="en-US" dirty="0"/>
          </a:p>
          <a:p>
            <a:pPr marL="288893" indent="-288893">
              <a:buFont typeface="Arial"/>
              <a:buChar char="•"/>
            </a:pPr>
            <a:r>
              <a:rPr lang="en-US" b="1" dirty="0"/>
              <a:t>Curation, preservation and tracking of digital assets</a:t>
            </a:r>
            <a:endParaRPr lang="en-US" b="1" dirty="0">
              <a:cs typeface="Calibri"/>
            </a:endParaRPr>
          </a:p>
          <a:p>
            <a:pPr marL="288893" indent="-288893">
              <a:buFont typeface="Arial"/>
              <a:buChar char="•"/>
            </a:pPr>
            <a:r>
              <a:rPr lang="en-US" dirty="0" smtClean="0"/>
              <a:t>Allows for community-based </a:t>
            </a:r>
            <a:r>
              <a:rPr lang="en-US" dirty="0"/>
              <a:t>collections </a:t>
            </a:r>
            <a:r>
              <a:rPr lang="en-US" dirty="0" smtClean="0"/>
              <a:t>--  share </a:t>
            </a:r>
            <a:r>
              <a:rPr lang="en-US" dirty="0"/>
              <a:t>objects, tools and services</a:t>
            </a:r>
            <a:endParaRPr lang="en-US" dirty="0">
              <a:cs typeface="Calibri"/>
            </a:endParaRPr>
          </a:p>
          <a:p>
            <a:pPr marL="288893" indent="-288893">
              <a:buFont typeface="Arial"/>
              <a:buChar char="•"/>
            </a:pPr>
            <a:r>
              <a:rPr lang="en-US" dirty="0"/>
              <a:t>Blockchain based currencies for international financial transactions (IFLA)</a:t>
            </a:r>
            <a:endParaRPr lang="en-US" dirty="0">
              <a:cs typeface="Calibri"/>
            </a:endParaRPr>
          </a:p>
          <a:p>
            <a:pPr marL="288893" indent="-288893">
              <a:buFont typeface="Arial"/>
              <a:buChar char="•"/>
            </a:pPr>
            <a:r>
              <a:rPr lang="en-US" b="1" dirty="0"/>
              <a:t>ILL and voucher system</a:t>
            </a:r>
            <a:endParaRPr lang="en-US" b="1" dirty="0">
              <a:cs typeface="Calibri"/>
            </a:endParaRPr>
          </a:p>
          <a:p>
            <a:pPr marL="288893" indent="-288893">
              <a:buFont typeface="Arial"/>
              <a:buChar char="•"/>
            </a:pPr>
            <a:r>
              <a:rPr lang="en-US" dirty="0"/>
              <a:t>Library verification of credentials (information literacy)</a:t>
            </a:r>
            <a:endParaRPr lang="en-US" dirty="0">
              <a:cs typeface="Calibri"/>
            </a:endParaRPr>
          </a:p>
          <a:p>
            <a:pPr marL="288893" indent="-288893">
              <a:buFont typeface="Arial"/>
              <a:buChar char="•"/>
            </a:pPr>
            <a:r>
              <a:rPr lang="en-US" b="1" dirty="0"/>
              <a:t>Library card – Develop a universal library card</a:t>
            </a:r>
            <a:endParaRPr lang="en-US" b="1" dirty="0">
              <a:cs typeface="Calibri"/>
            </a:endParaRPr>
          </a:p>
          <a:p>
            <a:pPr marL="288893" indent="-288893">
              <a:buFont typeface="Arial"/>
              <a:buChar char="•"/>
            </a:pPr>
            <a:r>
              <a:rPr lang="en-US" b="1" dirty="0"/>
              <a:t>Archives/special collections where provenance and authenticity are essential</a:t>
            </a:r>
            <a:endParaRPr lang="en-US" b="1" dirty="0">
              <a:cs typeface="Calibri"/>
            </a:endParaRPr>
          </a:p>
          <a:p>
            <a:pPr marL="288893" indent="-288893">
              <a:buFont typeface="Arial"/>
              <a:buChar char="•"/>
            </a:pPr>
            <a:r>
              <a:rPr lang="en-US" b="1" dirty="0"/>
              <a:t>Corporate library record keeping</a:t>
            </a:r>
            <a:endParaRPr lang="en-US" b="1" dirty="0">
              <a:cs typeface="Calibri"/>
            </a:endParaRPr>
          </a:p>
          <a:p>
            <a:pPr marL="288893" indent="-288893">
              <a:buFont typeface="Arial"/>
              <a:buChar char="•"/>
            </a:pPr>
            <a:r>
              <a:rPr lang="en-US" b="1" dirty="0"/>
              <a:t>Organizational data management</a:t>
            </a:r>
            <a:endParaRPr lang="en-US" b="1" dirty="0">
              <a:cs typeface="Calibri"/>
            </a:endParaRPr>
          </a:p>
          <a:p>
            <a:pPr marL="288893" indent="-288893">
              <a:buFont typeface="Arial"/>
              <a:buChar char="•"/>
            </a:pPr>
            <a:r>
              <a:rPr lang="en-US" b="1" dirty="0"/>
              <a:t>Intellectual property for R &amp; D</a:t>
            </a:r>
            <a:endParaRPr lang="en-US" b="1" dirty="0">
              <a:cs typeface="Calibri"/>
            </a:endParaRPr>
          </a:p>
          <a:p>
            <a:pPr marL="288893" indent="-288893">
              <a:buFont typeface="Arial"/>
              <a:buChar char="•"/>
            </a:pPr>
            <a:r>
              <a:rPr lang="en-US" dirty="0"/>
              <a:t>Blockchain OCLC-like system for metadata typologies &amp; data centers</a:t>
            </a:r>
            <a:endParaRPr lang="en-US" dirty="0">
              <a:cs typeface="Calibri"/>
            </a:endParaRPr>
          </a:p>
          <a:p>
            <a:pPr marL="288893" indent="-288893">
              <a:buFont typeface="Arial"/>
              <a:buChar char="•"/>
            </a:pPr>
            <a:r>
              <a:rPr lang="en-US" b="1" dirty="0"/>
              <a:t>Establish a more secure peer-to-peer sharing </a:t>
            </a:r>
            <a:r>
              <a:rPr lang="en-US" b="1" dirty="0" smtClean="0"/>
              <a:t>environments</a:t>
            </a:r>
            <a:endParaRPr lang="en-US" b="1" dirty="0">
              <a:cs typeface="Calibri"/>
            </a:endParaRPr>
          </a:p>
          <a:p>
            <a:pPr marL="288893" indent="-288893">
              <a:buFont typeface="Arial"/>
              <a:buChar char="•"/>
            </a:pPr>
            <a:r>
              <a:rPr lang="en-US" b="1" dirty="0"/>
              <a:t>Use blockchain to reexamine expectations on how public libraries can contribute to city services</a:t>
            </a:r>
            <a:endParaRPr lang="en-US" b="1" dirty="0">
              <a:cs typeface="Calibri"/>
            </a:endParaRPr>
          </a:p>
          <a:p>
            <a:pPr marL="288893" indent="-288893">
              <a:buFont typeface="Arial"/>
              <a:buChar char="•"/>
            </a:pPr>
            <a:r>
              <a:rPr lang="en-US" dirty="0"/>
              <a:t>Libraries could setup a blockchain based badging system for the public for skills training.  </a:t>
            </a:r>
            <a:endParaRPr lang="en-US" dirty="0">
              <a:cs typeface="Calibri"/>
            </a:endParaRPr>
          </a:p>
          <a:p>
            <a:r>
              <a:rPr lang="en-US" dirty="0"/>
              <a:t> </a:t>
            </a:r>
            <a:endParaRPr lang="en-US" dirty="0">
              <a:cs typeface="Calibri"/>
            </a:endParaRPr>
          </a:p>
          <a:p>
            <a:r>
              <a:rPr lang="en-US" b="1" dirty="0"/>
              <a:t>Other Potential Library Applications of Blockchain</a:t>
            </a:r>
            <a:endParaRPr lang="en-US" dirty="0">
              <a:cs typeface="Calibri"/>
            </a:endParaRPr>
          </a:p>
          <a:p>
            <a:endParaRPr lang="en-US" b="1" dirty="0"/>
          </a:p>
          <a:p>
            <a:pPr marL="288893" indent="-288893">
              <a:buFont typeface="Arial"/>
              <a:buChar char="•"/>
            </a:pPr>
            <a:r>
              <a:rPr lang="en-US" b="1" dirty="0"/>
              <a:t>Use Blockchain in conjunction with ILS Systems that are Open Source – i.e. FOLIO</a:t>
            </a:r>
            <a:endParaRPr lang="en-US" b="1" dirty="0">
              <a:cs typeface="Calibri"/>
            </a:endParaRPr>
          </a:p>
          <a:p>
            <a:pPr marL="288893" indent="-288893">
              <a:buFont typeface="Arial"/>
              <a:buChar char="•"/>
            </a:pPr>
            <a:r>
              <a:rPr lang="en-US" dirty="0"/>
              <a:t>Curate digital rights management assets (temporary) on academic classroom platforms such as Canvas.   </a:t>
            </a:r>
            <a:endParaRPr lang="en-US" dirty="0">
              <a:cs typeface="Calibri"/>
            </a:endParaRPr>
          </a:p>
          <a:p>
            <a:pPr marL="288893" indent="-288893">
              <a:buFont typeface="Arial"/>
              <a:buChar char="•"/>
            </a:pPr>
            <a:r>
              <a:rPr lang="en-US" dirty="0"/>
              <a:t>Enable a digital rights management system built on Blockchain</a:t>
            </a:r>
            <a:endParaRPr lang="en-US" dirty="0">
              <a:cs typeface="Calibri"/>
            </a:endParaRPr>
          </a:p>
          <a:p>
            <a:pPr marL="288893" indent="-288893">
              <a:buFont typeface="Arial"/>
              <a:buChar char="•"/>
            </a:pPr>
            <a:r>
              <a:rPr lang="en-US" b="1" dirty="0"/>
              <a:t>University E-Book Press with Digital Rights Management (DRM) – Locally-Based and created E-Books/E-Journals with Blockchain DRM  --  First Sale Rights  </a:t>
            </a:r>
            <a:endParaRPr lang="en-US" b="1" dirty="0">
              <a:cs typeface="Calibri"/>
            </a:endParaRPr>
          </a:p>
          <a:p>
            <a:endParaRPr lang="en-US" dirty="0"/>
          </a:p>
          <a:p>
            <a:r>
              <a:rPr lang="en-US" dirty="0"/>
              <a:t>--------------------------------------------------------------------------------------------------------------------------- </a:t>
            </a:r>
            <a:endParaRPr lang="en-US" dirty="0">
              <a:cs typeface="Calibri"/>
            </a:endParaRPr>
          </a:p>
          <a:p>
            <a:r>
              <a:rPr lang="en-US" dirty="0"/>
              <a:t>Zhang, Li Journal of Electronic Resources Librarianship, 31:4, 278-280</a:t>
            </a:r>
            <a:endParaRPr lang="en-US" dirty="0">
              <a:cs typeface="Calibri"/>
            </a:endParaRPr>
          </a:p>
          <a:p>
            <a:endParaRPr lang="en-US" dirty="0"/>
          </a:p>
        </p:txBody>
      </p:sp>
      <p:sp>
        <p:nvSpPr>
          <p:cNvPr id="4" name="Slide Number Placeholder 3"/>
          <p:cNvSpPr>
            <a:spLocks noGrp="1"/>
          </p:cNvSpPr>
          <p:nvPr>
            <p:ph type="sldNum" sz="quarter" idx="10"/>
          </p:nvPr>
        </p:nvSpPr>
        <p:spPr/>
        <p:txBody>
          <a:bodyPr/>
          <a:lstStyle/>
          <a:p>
            <a:fld id="{C473640F-8220-4EAA-A99B-5AD3F281EB05}" type="slidenum">
              <a:rPr lang="en-US" smtClean="0"/>
              <a:t>33</a:t>
            </a:fld>
            <a:endParaRPr lang="en-US"/>
          </a:p>
        </p:txBody>
      </p:sp>
    </p:spTree>
    <p:extLst>
      <p:ext uri="{BB962C8B-B14F-4D97-AF65-F5344CB8AC3E}">
        <p14:creationId xmlns:p14="http://schemas.microsoft.com/office/powerpoint/2010/main" val="37485490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cs typeface="Calibri"/>
              </a:rPr>
              <a:t>Amanda</a:t>
            </a:r>
          </a:p>
          <a:p>
            <a:endParaRPr lang="en-US" b="1" dirty="0">
              <a:cs typeface="Calibri"/>
            </a:endParaRPr>
          </a:p>
          <a:p>
            <a:r>
              <a:rPr lang="en-US" b="1" dirty="0">
                <a:cs typeface="Calibri"/>
              </a:rPr>
              <a:t>JD/MBA focused on blockchain – need more specialists of all kinds working on blockchain.  </a:t>
            </a:r>
          </a:p>
        </p:txBody>
      </p:sp>
      <p:sp>
        <p:nvSpPr>
          <p:cNvPr id="4" name="Slide Number Placeholder 3"/>
          <p:cNvSpPr>
            <a:spLocks noGrp="1"/>
          </p:cNvSpPr>
          <p:nvPr>
            <p:ph type="sldNum" sz="quarter" idx="5"/>
          </p:nvPr>
        </p:nvSpPr>
        <p:spPr/>
        <p:txBody>
          <a:bodyPr/>
          <a:lstStyle/>
          <a:p>
            <a:fld id="{C473640F-8220-4EAA-A99B-5AD3F281EB05}" type="slidenum">
              <a:rPr lang="en-US" smtClean="0"/>
              <a:t>34</a:t>
            </a:fld>
            <a:endParaRPr lang="en-US"/>
          </a:p>
        </p:txBody>
      </p:sp>
    </p:spTree>
    <p:extLst>
      <p:ext uri="{BB962C8B-B14F-4D97-AF65-F5344CB8AC3E}">
        <p14:creationId xmlns:p14="http://schemas.microsoft.com/office/powerpoint/2010/main" val="3228292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AL 3 Minute Option - discussion</a:t>
            </a:r>
          </a:p>
        </p:txBody>
      </p:sp>
      <p:sp>
        <p:nvSpPr>
          <p:cNvPr id="4" name="Slide Number Placeholder 3"/>
          <p:cNvSpPr>
            <a:spLocks noGrp="1"/>
          </p:cNvSpPr>
          <p:nvPr>
            <p:ph type="sldNum" sz="quarter" idx="5"/>
          </p:nvPr>
        </p:nvSpPr>
        <p:spPr/>
        <p:txBody>
          <a:bodyPr/>
          <a:lstStyle/>
          <a:p>
            <a:fld id="{C473640F-8220-4EAA-A99B-5AD3F281EB05}" type="slidenum">
              <a:rPr lang="en-US" smtClean="0"/>
              <a:t>35</a:t>
            </a:fld>
            <a:endParaRPr lang="en-US"/>
          </a:p>
        </p:txBody>
      </p:sp>
    </p:spTree>
    <p:extLst>
      <p:ext uri="{BB962C8B-B14F-4D97-AF65-F5344CB8AC3E}">
        <p14:creationId xmlns:p14="http://schemas.microsoft.com/office/powerpoint/2010/main" val="5454725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cs typeface="Calibri"/>
              </a:rPr>
              <a:t>Amanda (&amp; Stephen?) </a:t>
            </a:r>
            <a:endParaRPr lang="en-US" dirty="0">
              <a:cs typeface="Calibri"/>
            </a:endParaRPr>
          </a:p>
          <a:p>
            <a:endParaRPr lang="en-US">
              <a:cs typeface="Calibri"/>
            </a:endParaRPr>
          </a:p>
          <a:p>
            <a:r>
              <a:rPr lang="en-US" dirty="0">
                <a:cs typeface="Calibri"/>
              </a:rPr>
              <a:t>Conclusion – recommendations start with digital literacy for all! </a:t>
            </a:r>
          </a:p>
          <a:p>
            <a:endParaRPr lang="en-US" dirty="0">
              <a:cs typeface="Calibri"/>
            </a:endParaRPr>
          </a:p>
          <a:p>
            <a:endParaRPr lang="en-US">
              <a:cs typeface="Calibri"/>
            </a:endParaRPr>
          </a:p>
          <a:p>
            <a:r>
              <a:rPr lang="en-US" dirty="0">
                <a:cs typeface="Calibri"/>
              </a:rPr>
              <a:t>Blockchain can be used in library workflows.  A recent article by Li Zhang entitled, Blockchain:  New Technologies and its Applications for Libraries noted that a website had been created that provides resources about blockchain and its applications for libraries.  The link follows:  </a:t>
            </a:r>
            <a:r>
              <a:rPr lang="en-US" u="sng" dirty="0">
                <a:cs typeface="Calibri"/>
                <a:hlinkClick r:id="rId3"/>
              </a:rPr>
              <a:t>https://ischoolblogs.sjsu.edu/blockchains/blockchains-applied/applications/</a:t>
            </a:r>
            <a:endParaRPr lang="en-US" dirty="0">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C473640F-8220-4EAA-A99B-5AD3F281EB05}" type="slidenum">
              <a:rPr lang="en-US" smtClean="0"/>
              <a:t>36</a:t>
            </a:fld>
            <a:endParaRPr lang="en-US"/>
          </a:p>
        </p:txBody>
      </p:sp>
    </p:spTree>
    <p:extLst>
      <p:ext uri="{BB962C8B-B14F-4D97-AF65-F5344CB8AC3E}">
        <p14:creationId xmlns:p14="http://schemas.microsoft.com/office/powerpoint/2010/main" val="1962101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p>
          <a:p>
            <a:endParaRPr lang="en-US" b="1" dirty="0"/>
          </a:p>
          <a:p>
            <a:r>
              <a:rPr lang="en-US" dirty="0"/>
              <a:t>Blockchain as a concept has been until recently, difficult to separate from cryptocurrency.</a:t>
            </a:r>
            <a:endParaRPr lang="en-US" dirty="0">
              <a:cs typeface="Calibri"/>
            </a:endParaRPr>
          </a:p>
          <a:p>
            <a:endParaRPr lang="en-US" dirty="0"/>
          </a:p>
          <a:p>
            <a:r>
              <a:rPr lang="en-US" dirty="0"/>
              <a:t>It was developed to safeguard cryptocurrency transactions.</a:t>
            </a:r>
          </a:p>
          <a:p>
            <a:r>
              <a:rPr lang="en-US" dirty="0"/>
              <a:t>  </a:t>
            </a:r>
            <a:endParaRPr lang="en-US" dirty="0">
              <a:cs typeface="Calibri"/>
            </a:endParaRPr>
          </a:p>
          <a:p>
            <a:r>
              <a:rPr lang="en-US" dirty="0"/>
              <a:t>This underlying technology helps</a:t>
            </a:r>
            <a:r>
              <a:rPr lang="en-US" baseline="0" dirty="0"/>
              <a:t> make trading and dealing in cryptocurrency safe and dependable</a:t>
            </a:r>
            <a:r>
              <a:rPr lang="en-US" dirty="0"/>
              <a:t>.</a:t>
            </a:r>
            <a:endParaRPr lang="en-US" dirty="0">
              <a:cs typeface="Calibri"/>
            </a:endParaRPr>
          </a:p>
          <a:p>
            <a:endParaRPr lang="en-US" dirty="0"/>
          </a:p>
          <a:p>
            <a:r>
              <a:rPr lang="en-US" dirty="0"/>
              <a:t>While </a:t>
            </a:r>
            <a:r>
              <a:rPr lang="en-US" baseline="0" dirty="0"/>
              <a:t>underlying cryptocurrency</a:t>
            </a:r>
            <a:r>
              <a:rPr lang="en-US" dirty="0"/>
              <a:t> </a:t>
            </a:r>
            <a:r>
              <a:rPr lang="en-US" baseline="0" dirty="0"/>
              <a:t> --</a:t>
            </a:r>
            <a:r>
              <a:rPr lang="en-US" dirty="0"/>
              <a:t> </a:t>
            </a:r>
            <a:r>
              <a:rPr lang="en-US" baseline="0" dirty="0"/>
              <a:t> </a:t>
            </a:r>
            <a:r>
              <a:rPr lang="en-US" dirty="0"/>
              <a:t>blockchain </a:t>
            </a:r>
            <a:r>
              <a:rPr lang="en-US" baseline="0" dirty="0"/>
              <a:t>can </a:t>
            </a:r>
            <a:r>
              <a:rPr lang="en-US" dirty="0"/>
              <a:t>be</a:t>
            </a:r>
            <a:r>
              <a:rPr lang="en-US" baseline="0" dirty="0"/>
              <a:t> found with increasing frequency </a:t>
            </a:r>
            <a:r>
              <a:rPr lang="en-US" dirty="0"/>
              <a:t>as part of </a:t>
            </a:r>
            <a:r>
              <a:rPr lang="en-US" baseline="0" dirty="0"/>
              <a:t>a number of </a:t>
            </a:r>
            <a:r>
              <a:rPr lang="en-US" baseline="0" dirty="0" smtClean="0"/>
              <a:t>mainstream, </a:t>
            </a:r>
            <a:r>
              <a:rPr lang="en-US" dirty="0" smtClean="0"/>
              <a:t>process-based</a:t>
            </a:r>
            <a:r>
              <a:rPr lang="en-US" dirty="0"/>
              <a:t>, financial</a:t>
            </a:r>
            <a:r>
              <a:rPr lang="en-US" baseline="0" dirty="0"/>
              <a:t> applications.</a:t>
            </a:r>
            <a:endParaRPr lang="en-US" baseline="0" dirty="0">
              <a:cs typeface="Calibri"/>
            </a:endParaRPr>
          </a:p>
          <a:p>
            <a:endParaRPr lang="en-US" dirty="0">
              <a:cs typeface="Calibri" panose="020F0502020204030204"/>
            </a:endParaRPr>
          </a:p>
          <a:p>
            <a:r>
              <a:rPr lang="en-US" dirty="0">
                <a:cs typeface="Calibri" panose="020F0502020204030204"/>
              </a:rPr>
              <a:t>Many of you may be using blockchain-based applications associated with the online banking </a:t>
            </a:r>
            <a:r>
              <a:rPr lang="en-US" dirty="0" smtClean="0">
                <a:cs typeface="Calibri" panose="020F0502020204030204"/>
              </a:rPr>
              <a:t>apps </a:t>
            </a:r>
            <a:r>
              <a:rPr lang="en-US" dirty="0">
                <a:cs typeface="Calibri" panose="020F0502020204030204"/>
              </a:rPr>
              <a:t>on your smartphones.</a:t>
            </a:r>
          </a:p>
          <a:p>
            <a:endParaRPr lang="en-US" dirty="0">
              <a:cs typeface="Calibri" panose="020F0502020204030204"/>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5</a:t>
            </a:fld>
            <a:endParaRPr lang="en-US"/>
          </a:p>
        </p:txBody>
      </p:sp>
    </p:spTree>
    <p:extLst>
      <p:ext uri="{BB962C8B-B14F-4D97-AF65-F5344CB8AC3E}">
        <p14:creationId xmlns:p14="http://schemas.microsoft.com/office/powerpoint/2010/main" val="1074755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t>Stephen</a:t>
            </a:r>
            <a:r>
              <a:rPr lang="en-US" b="1" dirty="0">
                <a:cs typeface="+mn-lt"/>
              </a:rPr>
              <a:t/>
            </a:r>
            <a:br>
              <a:rPr lang="en-US" b="1" dirty="0">
                <a:cs typeface="+mn-lt"/>
              </a:rPr>
            </a:br>
            <a:endParaRPr lang="en-US" dirty="0"/>
          </a:p>
          <a:p>
            <a:pPr>
              <a:defRPr/>
            </a:pPr>
            <a:r>
              <a:rPr lang="en-US" dirty="0"/>
              <a:t>So how does blockchain work?  </a:t>
            </a:r>
            <a:endParaRPr lang="en-US" dirty="0">
              <a:cs typeface="Calibri"/>
            </a:endParaRPr>
          </a:p>
          <a:p>
            <a:pPr>
              <a:defRPr/>
            </a:pPr>
            <a:endParaRPr lang="en-US" dirty="0"/>
          </a:p>
          <a:p>
            <a:pPr>
              <a:defRPr/>
            </a:pPr>
            <a:r>
              <a:rPr lang="en-US" dirty="0"/>
              <a:t>Blockchain is at its core, a type of database.  </a:t>
            </a:r>
            <a:r>
              <a:rPr lang="en-US" dirty="0" smtClean="0"/>
              <a:t/>
            </a:r>
            <a:br>
              <a:rPr lang="en-US" dirty="0" smtClean="0"/>
            </a:br>
            <a:endParaRPr lang="en-US" dirty="0">
              <a:cs typeface="Calibri"/>
            </a:endParaRPr>
          </a:p>
          <a:p>
            <a:pPr>
              <a:defRPr/>
            </a:pPr>
            <a:r>
              <a:rPr lang="en-US" dirty="0"/>
              <a:t>The difference between it and standard relational databases is how blockchain stores information.   </a:t>
            </a:r>
            <a:endParaRPr lang="en-US" dirty="0" smtClean="0"/>
          </a:p>
          <a:p>
            <a:pPr>
              <a:defRPr/>
            </a:pPr>
            <a:endParaRPr lang="en-US" dirty="0">
              <a:cs typeface="Calibri"/>
            </a:endParaRPr>
          </a:p>
          <a:p>
            <a:pPr>
              <a:defRPr/>
            </a:pPr>
            <a:r>
              <a:rPr lang="en-US" dirty="0"/>
              <a:t>Blockchain stores data just like it sounds – </a:t>
            </a:r>
            <a:r>
              <a:rPr lang="en-US" dirty="0" smtClean="0"/>
              <a:t>in </a:t>
            </a:r>
            <a:r>
              <a:rPr lang="en-US" dirty="0"/>
              <a:t>a series of blocks connected and bound together by virtual chains.  </a:t>
            </a:r>
            <a:endParaRPr lang="en-US" dirty="0" smtClean="0"/>
          </a:p>
          <a:p>
            <a:pPr>
              <a:defRPr/>
            </a:pPr>
            <a:endParaRPr lang="en-US" dirty="0">
              <a:cs typeface="Calibri"/>
            </a:endParaRPr>
          </a:p>
          <a:p>
            <a:pPr>
              <a:defRPr/>
            </a:pPr>
            <a:r>
              <a:rPr lang="en-US" dirty="0"/>
              <a:t>Data is put into a the blocks via data entry. </a:t>
            </a:r>
            <a:endParaRPr lang="en-US" dirty="0" smtClean="0"/>
          </a:p>
          <a:p>
            <a:pPr>
              <a:defRPr/>
            </a:pPr>
            <a:r>
              <a:rPr lang="en-US" dirty="0"/>
              <a:t> </a:t>
            </a:r>
            <a:endParaRPr lang="en-US" dirty="0">
              <a:cs typeface="Calibri"/>
            </a:endParaRPr>
          </a:p>
          <a:p>
            <a:pPr>
              <a:defRPr/>
            </a:pPr>
            <a:r>
              <a:rPr lang="en-US" dirty="0"/>
              <a:t>Data continues to be added into the block until the block is full</a:t>
            </a:r>
            <a:r>
              <a:rPr lang="en-US" dirty="0" smtClean="0"/>
              <a:t>.</a:t>
            </a:r>
          </a:p>
          <a:p>
            <a:pPr>
              <a:defRPr/>
            </a:pPr>
            <a:r>
              <a:rPr lang="en-US" dirty="0"/>
              <a:t>  </a:t>
            </a:r>
            <a:endParaRPr lang="en-US" dirty="0">
              <a:cs typeface="Calibri"/>
            </a:endParaRPr>
          </a:p>
          <a:p>
            <a:pPr>
              <a:defRPr/>
            </a:pPr>
            <a:r>
              <a:rPr lang="en-US" dirty="0"/>
              <a:t>After the block is full, it is then chained to the previously-filled and subsequent blocks by incorporating a mathematical hash into the header of each block</a:t>
            </a:r>
            <a:r>
              <a:rPr lang="en-US" dirty="0" smtClean="0"/>
              <a:t>.</a:t>
            </a:r>
          </a:p>
          <a:p>
            <a:pPr>
              <a:defRPr/>
            </a:pPr>
            <a:r>
              <a:rPr lang="en-US" dirty="0"/>
              <a:t>  </a:t>
            </a:r>
            <a:endParaRPr lang="en-US" dirty="0">
              <a:cs typeface="Calibri"/>
            </a:endParaRPr>
          </a:p>
          <a:p>
            <a:pPr>
              <a:defRPr/>
            </a:pPr>
            <a:r>
              <a:rPr lang="en-US" dirty="0" smtClean="0"/>
              <a:t>Blocks are </a:t>
            </a:r>
            <a:r>
              <a:rPr lang="en-US" dirty="0"/>
              <a:t>filled in chronological order</a:t>
            </a:r>
            <a:r>
              <a:rPr lang="en-US" dirty="0" smtClean="0"/>
              <a:t>.</a:t>
            </a:r>
          </a:p>
          <a:p>
            <a:pPr>
              <a:defRPr/>
            </a:pPr>
            <a:r>
              <a:rPr lang="en-US" dirty="0"/>
              <a:t> </a:t>
            </a:r>
            <a:endParaRPr lang="en-US" dirty="0">
              <a:cs typeface="Calibri"/>
            </a:endParaRPr>
          </a:p>
          <a:p>
            <a:pPr>
              <a:defRPr/>
            </a:pPr>
            <a:r>
              <a:rPr lang="en-US" dirty="0"/>
              <a:t>The resulting ledger(s) can be accessed by a number of servers.   </a:t>
            </a:r>
            <a:endParaRPr lang="en-US" dirty="0">
              <a:cs typeface="Calibri"/>
            </a:endParaRPr>
          </a:p>
          <a:p>
            <a:pPr>
              <a:defRPr/>
            </a:pPr>
            <a:endParaRPr lang="en-US" dirty="0" smtClean="0">
              <a:cs typeface="Calibri"/>
            </a:endParaRPr>
          </a:p>
          <a:p>
            <a:pPr>
              <a:defRPr/>
            </a:pPr>
            <a:r>
              <a:rPr lang="en-US" dirty="0" smtClean="0">
                <a:cs typeface="Calibri"/>
              </a:rPr>
              <a:t>The </a:t>
            </a:r>
            <a:r>
              <a:rPr lang="en-US" dirty="0">
                <a:cs typeface="Calibri"/>
              </a:rPr>
              <a:t>data is secure because the data blocks are spread across computers across a wide </a:t>
            </a:r>
            <a:r>
              <a:rPr lang="en-US" dirty="0" smtClean="0">
                <a:cs typeface="Calibri"/>
              </a:rPr>
              <a:t>area network</a:t>
            </a:r>
            <a:r>
              <a:rPr lang="en-US" dirty="0">
                <a:cs typeface="Calibri"/>
              </a:rPr>
              <a:t>. </a:t>
            </a:r>
          </a:p>
          <a:p>
            <a:pPr>
              <a:defRPr/>
            </a:pPr>
            <a:endParaRPr lang="en-US" dirty="0"/>
          </a:p>
          <a:p>
            <a:pPr>
              <a:defRPr/>
            </a:pPr>
            <a:r>
              <a:rPr lang="en-US" dirty="0">
                <a:hlinkClick r:id="rId3"/>
              </a:rPr>
              <a:t>https://www.sec.gov/spotlight/investor-advisory-committee-2012/slides-nancy-liao-brief-intro-to-blockchain-iac-101217.pdf</a:t>
            </a:r>
            <a:endParaRPr lang="en-US" dirty="0">
              <a:cs typeface="Calibri"/>
            </a:endParaRPr>
          </a:p>
          <a:p>
            <a:pPr defTabSz="924458">
              <a:defRPr/>
            </a:pPr>
            <a:endParaRPr lang="en-US" dirty="0">
              <a:cs typeface="Calibri"/>
            </a:endParaRPr>
          </a:p>
          <a:p>
            <a:endParaRPr lang="en-US" dirty="0"/>
          </a:p>
        </p:txBody>
      </p:sp>
      <p:sp>
        <p:nvSpPr>
          <p:cNvPr id="4" name="Slide Number Placeholder 3"/>
          <p:cNvSpPr>
            <a:spLocks noGrp="1"/>
          </p:cNvSpPr>
          <p:nvPr>
            <p:ph type="sldNum" sz="quarter" idx="10"/>
          </p:nvPr>
        </p:nvSpPr>
        <p:spPr/>
        <p:txBody>
          <a:bodyPr/>
          <a:lstStyle/>
          <a:p>
            <a:fld id="{C473640F-8220-4EAA-A99B-5AD3F281EB05}" type="slidenum">
              <a:rPr lang="en-US" smtClean="0"/>
              <a:t>6</a:t>
            </a:fld>
            <a:endParaRPr lang="en-US"/>
          </a:p>
        </p:txBody>
      </p:sp>
    </p:spTree>
    <p:extLst>
      <p:ext uri="{BB962C8B-B14F-4D97-AF65-F5344CB8AC3E}">
        <p14:creationId xmlns:p14="http://schemas.microsoft.com/office/powerpoint/2010/main" val="359264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t>Amanda</a:t>
            </a:r>
            <a:r>
              <a:rPr lang="en-US" b="1" dirty="0">
                <a:cs typeface="+mn-lt"/>
              </a:rPr>
              <a:t/>
            </a:r>
            <a:br>
              <a:rPr lang="en-US" b="1" dirty="0">
                <a:cs typeface="+mn-lt"/>
              </a:rPr>
            </a:br>
            <a:endParaRPr lang="en-US"/>
          </a:p>
          <a:p>
            <a:pPr>
              <a:defRPr/>
            </a:pPr>
            <a:r>
              <a:rPr lang="en-US" dirty="0"/>
              <a:t>Unlike traditional banking systems, where a small number of people have control over the information, blockchains are highly decentralized systems where no single person or small group has absolute control.  Instead, all authorized users in the blockchain collective retain control.  </a:t>
            </a:r>
            <a:endParaRPr lang="en-US" dirty="0">
              <a:cs typeface="Calibri" panose="020F0502020204030204"/>
            </a:endParaRPr>
          </a:p>
          <a:p>
            <a:pPr>
              <a:defRPr/>
            </a:pPr>
            <a:endParaRPr lang="en-US"/>
          </a:p>
          <a:p>
            <a:pPr>
              <a:defRPr/>
            </a:pPr>
            <a:r>
              <a:rPr lang="en-US" dirty="0"/>
              <a:t>Per the website Investopedia* entitled Blockchain Explained, “decentralized blockchains are immutable, which means that the data entered is irreversible”.   For cryptocurrencies such as Bitcoin, end-users can have confidence in the permanence of the transaction data. </a:t>
            </a:r>
            <a:endParaRPr lang="en-US" dirty="0">
              <a:cs typeface="Calibri"/>
            </a:endParaRPr>
          </a:p>
          <a:p>
            <a:endParaRPr lang="en-US"/>
          </a:p>
          <a:p>
            <a:r>
              <a:rPr lang="en-US" dirty="0"/>
              <a:t>The most common information types stored on blockchain are ledger functions noting transactions.  </a:t>
            </a:r>
            <a:endParaRPr lang="en-US" dirty="0">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7</a:t>
            </a:fld>
            <a:endParaRPr lang="en-US"/>
          </a:p>
        </p:txBody>
      </p:sp>
    </p:spTree>
    <p:extLst>
      <p:ext uri="{BB962C8B-B14F-4D97-AF65-F5344CB8AC3E}">
        <p14:creationId xmlns:p14="http://schemas.microsoft.com/office/powerpoint/2010/main" val="2120345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Stephen</a:t>
            </a:r>
            <a:endParaRPr lang="en-US" dirty="0"/>
          </a:p>
          <a:p>
            <a:endParaRPr lang="en-US" b="1" dirty="0"/>
          </a:p>
          <a:p>
            <a:r>
              <a:rPr lang="en-US" b="1" dirty="0"/>
              <a:t>Blockchain uses cryptography.  </a:t>
            </a:r>
            <a:r>
              <a:rPr lang="en-US" b="1" dirty="0" smtClean="0"/>
              <a:t>Cryptography </a:t>
            </a:r>
            <a:r>
              <a:rPr lang="en-US" dirty="0" smtClean="0"/>
              <a:t>is the practice and study of techniques for secure communication.  These techniques enable secure </a:t>
            </a:r>
            <a:r>
              <a:rPr lang="en-US" dirty="0"/>
              <a:t>communications </a:t>
            </a:r>
            <a:r>
              <a:rPr lang="en-US" dirty="0" smtClean="0"/>
              <a:t>so that only </a:t>
            </a:r>
            <a:r>
              <a:rPr lang="en-US" dirty="0"/>
              <a:t>the sender and intended recipient of a </a:t>
            </a:r>
            <a:r>
              <a:rPr lang="en-US" dirty="0" smtClean="0"/>
              <a:t>messages can view the contents.  The </a:t>
            </a:r>
            <a:r>
              <a:rPr lang="en-US" dirty="0"/>
              <a:t>term </a:t>
            </a:r>
            <a:r>
              <a:rPr lang="en-US" b="1" dirty="0"/>
              <a:t>is</a:t>
            </a:r>
            <a:r>
              <a:rPr lang="en-US" dirty="0"/>
              <a:t> derived from the Greek word </a:t>
            </a:r>
            <a:r>
              <a:rPr lang="en-US" dirty="0" err="1"/>
              <a:t>kryptos</a:t>
            </a:r>
            <a:r>
              <a:rPr lang="en-US" dirty="0"/>
              <a:t>, which </a:t>
            </a:r>
            <a:r>
              <a:rPr lang="en-US" b="1" dirty="0"/>
              <a:t>means</a:t>
            </a:r>
            <a:r>
              <a:rPr lang="en-US" dirty="0"/>
              <a:t> hidden.</a:t>
            </a:r>
            <a:endParaRPr lang="en-US" dirty="0">
              <a:cs typeface="Calibri"/>
            </a:endParaRPr>
          </a:p>
          <a:p>
            <a:endParaRPr lang="en-US" b="1" dirty="0"/>
          </a:p>
          <a:p>
            <a:r>
              <a:rPr lang="en-US" b="1" dirty="0"/>
              <a:t>Cryptocurrency &amp; Blockchain</a:t>
            </a:r>
            <a:endParaRPr lang="en-US" dirty="0"/>
          </a:p>
          <a:p>
            <a:r>
              <a:rPr lang="en-US" dirty="0"/>
              <a:t> </a:t>
            </a:r>
            <a:endParaRPr lang="en-US" dirty="0">
              <a:cs typeface="Calibri"/>
            </a:endParaRPr>
          </a:p>
          <a:p>
            <a:r>
              <a:rPr lang="en-US" dirty="0"/>
              <a:t>Most people have heard about blockchain as the result of the development of cryptocurrencies.  </a:t>
            </a:r>
            <a:endParaRPr lang="en-US" dirty="0" smtClean="0"/>
          </a:p>
          <a:p>
            <a:endParaRPr lang="en-US" dirty="0">
              <a:cs typeface="Calibri"/>
            </a:endParaRPr>
          </a:p>
          <a:p>
            <a:r>
              <a:rPr lang="en-US" dirty="0"/>
              <a:t>Trading systems for cryptocurrencies need to be secure.</a:t>
            </a:r>
            <a:endParaRPr lang="en-US" dirty="0">
              <a:cs typeface="Calibri"/>
            </a:endParaRPr>
          </a:p>
          <a:p>
            <a:r>
              <a:rPr lang="en-US" dirty="0"/>
              <a:t>  </a:t>
            </a:r>
            <a:endParaRPr lang="en-US" dirty="0">
              <a:cs typeface="Calibri"/>
            </a:endParaRPr>
          </a:p>
          <a:p>
            <a:r>
              <a:rPr lang="en-US" b="1" dirty="0" smtClean="0"/>
              <a:t>Some comments on</a:t>
            </a:r>
            <a:r>
              <a:rPr lang="en-US" b="1" baseline="0" dirty="0" smtClean="0"/>
              <a:t> cryptocurrencies and the blockchain systems keeping it safe:  </a:t>
            </a:r>
            <a:r>
              <a:rPr lang="en-US" b="1" dirty="0"/>
              <a:t>  </a:t>
            </a:r>
            <a:endParaRPr lang="en-US" b="1" dirty="0">
              <a:cs typeface="Calibri"/>
            </a:endParaRPr>
          </a:p>
          <a:p>
            <a:endParaRPr lang="en-US" dirty="0" smtClean="0"/>
          </a:p>
          <a:p>
            <a:pPr marL="173336" indent="-173336">
              <a:buFont typeface="Arial" panose="020B0604020202020204" pitchFamily="34" charset="0"/>
              <a:buChar char="•"/>
            </a:pPr>
            <a:r>
              <a:rPr lang="en-US" dirty="0" smtClean="0"/>
              <a:t>When </a:t>
            </a:r>
            <a:r>
              <a:rPr lang="en-US" dirty="0"/>
              <a:t>investors buy or sell cryptocurrency on a decentralized </a:t>
            </a:r>
            <a:r>
              <a:rPr lang="en-US" dirty="0" smtClean="0"/>
              <a:t>exchange </a:t>
            </a:r>
            <a:r>
              <a:rPr lang="en-US" dirty="0"/>
              <a:t>or purchase goods/services with cryptocurrency; an encrypted blockchain ledger records the transaction in an encrypted format that protects the entries from the prying eyes of cyber criminals.  </a:t>
            </a:r>
            <a:endParaRPr lang="en-US" dirty="0" smtClean="0"/>
          </a:p>
          <a:p>
            <a:pPr marL="173336" indent="-173336">
              <a:buFont typeface="Arial" panose="020B0604020202020204" pitchFamily="34" charset="0"/>
              <a:buChar char="•"/>
            </a:pPr>
            <a:endParaRPr lang="en-US" dirty="0">
              <a:cs typeface="Calibri"/>
            </a:endParaRPr>
          </a:p>
          <a:p>
            <a:pPr marL="173336" indent="-173336">
              <a:buFont typeface="Arial" panose="020B0604020202020204" pitchFamily="34" charset="0"/>
              <a:buChar char="•"/>
            </a:pPr>
            <a:r>
              <a:rPr lang="en-US" dirty="0"/>
              <a:t>This workflow can occur without a third party, i.e. traditional banking system.   </a:t>
            </a:r>
            <a:endParaRPr lang="en-US" dirty="0" smtClean="0"/>
          </a:p>
          <a:p>
            <a:r>
              <a:rPr lang="en-US" dirty="0"/>
              <a:t>  </a:t>
            </a:r>
            <a:endParaRPr lang="en-US" dirty="0">
              <a:cs typeface="Calibri"/>
            </a:endParaRPr>
          </a:p>
          <a:p>
            <a:r>
              <a:rPr lang="en-US" b="1" dirty="0"/>
              <a:t>Why not use a traditional banking system?  </a:t>
            </a:r>
            <a:endParaRPr lang="en-US" b="1" dirty="0" smtClean="0"/>
          </a:p>
          <a:p>
            <a:endParaRPr lang="en-US" dirty="0">
              <a:cs typeface="Calibri"/>
            </a:endParaRPr>
          </a:p>
          <a:p>
            <a:pPr marL="173336" indent="-173336">
              <a:buFont typeface="Arial" panose="020B0604020202020204" pitchFamily="34" charset="0"/>
              <a:buChar char="•"/>
            </a:pPr>
            <a:r>
              <a:rPr lang="en-US" dirty="0" smtClean="0"/>
              <a:t>Currently, traditional </a:t>
            </a:r>
            <a:r>
              <a:rPr lang="en-US" dirty="0"/>
              <a:t>banking systems are not yet setup to effectively deal with cryptocurrency banking and trading.  </a:t>
            </a:r>
            <a:endParaRPr lang="en-US" dirty="0" smtClean="0"/>
          </a:p>
          <a:p>
            <a:r>
              <a:rPr lang="en-US" dirty="0" smtClean="0"/>
              <a:t>     Having </a:t>
            </a:r>
            <a:r>
              <a:rPr lang="en-US" dirty="0"/>
              <a:t>said that, traditional banks will adapt to the new world of cryptocurrency is it becomes more mainstream.  </a:t>
            </a:r>
            <a:endParaRPr lang="en-US" dirty="0">
              <a:cs typeface="Calibri"/>
            </a:endParaRPr>
          </a:p>
          <a:p>
            <a:endParaRPr lang="en-US" dirty="0" smtClean="0"/>
          </a:p>
          <a:p>
            <a:pPr defTabSz="924458"/>
            <a:r>
              <a:rPr lang="en-US" dirty="0"/>
              <a:t>  </a:t>
            </a:r>
            <a:r>
              <a:rPr lang="en-US" b="1" dirty="0" smtClean="0"/>
              <a:t>For now, traditional banking faces the following issues:</a:t>
            </a:r>
            <a:endParaRPr lang="en-US" b="1" dirty="0" smtClean="0">
              <a:cs typeface="Calibri"/>
            </a:endParaRPr>
          </a:p>
          <a:p>
            <a:endParaRPr lang="en-US" dirty="0">
              <a:cs typeface="Calibri"/>
            </a:endParaRPr>
          </a:p>
          <a:p>
            <a:pPr marL="173336" indent="-173336">
              <a:buFont typeface="Arial" panose="020B0604020202020204" pitchFamily="34" charset="0"/>
              <a:buChar char="•"/>
            </a:pPr>
            <a:r>
              <a:rPr lang="en-US" dirty="0"/>
              <a:t>Traditional banking is highly </a:t>
            </a:r>
            <a:r>
              <a:rPr lang="en-US" dirty="0" smtClean="0"/>
              <a:t>centralized, regulated and expensive.</a:t>
            </a:r>
            <a:r>
              <a:rPr lang="en-US" dirty="0"/>
              <a:t> </a:t>
            </a:r>
            <a:endParaRPr lang="en-US" dirty="0">
              <a:cs typeface="Calibri"/>
            </a:endParaRPr>
          </a:p>
          <a:p>
            <a:pPr marL="173336" indent="-173336">
              <a:buFont typeface="Arial" panose="020B0604020202020204" pitchFamily="34" charset="0"/>
              <a:buChar char="•"/>
            </a:pPr>
            <a:r>
              <a:rPr lang="en-US" dirty="0"/>
              <a:t>Cryptocurrencies based on blockchain technology is a system that is highly decentralized -- computers around the world hold the bits and pieces of the ledger transactions.</a:t>
            </a:r>
            <a:endParaRPr lang="en-US" dirty="0">
              <a:cs typeface="Calibri"/>
            </a:endParaRPr>
          </a:p>
          <a:p>
            <a:pPr marL="173336" indent="-173336">
              <a:buFont typeface="Arial" panose="020B0604020202020204" pitchFamily="34" charset="0"/>
              <a:buChar char="•"/>
            </a:pPr>
            <a:r>
              <a:rPr lang="en-US" dirty="0"/>
              <a:t>Traditional banks have centralized servers, blockchain provides high levels of security because there are no centralized server(s) to hack into.  </a:t>
            </a:r>
            <a:endParaRPr lang="en-US" dirty="0">
              <a:cs typeface="Calibri"/>
            </a:endParaRPr>
          </a:p>
          <a:p>
            <a:pPr marL="173336" indent="-173336">
              <a:buFont typeface="Arial" panose="020B0604020202020204" pitchFamily="34" charset="0"/>
              <a:buChar char="•"/>
            </a:pPr>
            <a:r>
              <a:rPr lang="en-US" dirty="0"/>
              <a:t>Blockchain allows cyber banking to eliminate an expensive middleman i.e. the traditional banking system. </a:t>
            </a:r>
            <a:endParaRPr lang="en-US" dirty="0">
              <a:cs typeface="Calibri"/>
            </a:endParaRPr>
          </a:p>
          <a:p>
            <a:pPr marL="173336" indent="-173336">
              <a:buFont typeface="Arial" panose="020B0604020202020204" pitchFamily="34" charset="0"/>
              <a:buChar char="•"/>
            </a:pPr>
            <a:r>
              <a:rPr lang="en-US" dirty="0"/>
              <a:t>There are arguments that blockchain with regards to cyber banking makes it faster, better, cheaper.  </a:t>
            </a:r>
            <a:endParaRPr lang="en-US" dirty="0">
              <a:cs typeface="Calibri"/>
            </a:endParaRPr>
          </a:p>
          <a:p>
            <a:pPr marL="173336" indent="-173336">
              <a:buFont typeface="Arial" panose="020B0604020202020204" pitchFamily="34" charset="0"/>
              <a:buChar char="•"/>
            </a:pPr>
            <a:r>
              <a:rPr lang="en-US" dirty="0"/>
              <a:t>It is also argued that </a:t>
            </a:r>
            <a:r>
              <a:rPr lang="en-US" dirty="0" smtClean="0"/>
              <a:t>transactions </a:t>
            </a:r>
            <a:r>
              <a:rPr lang="en-US" dirty="0"/>
              <a:t>involving cryptocurrency for the purchase of goods and services will be cheaper </a:t>
            </a:r>
            <a:r>
              <a:rPr lang="en-US" dirty="0" smtClean="0"/>
              <a:t>than </a:t>
            </a:r>
            <a:r>
              <a:rPr lang="en-US" dirty="0"/>
              <a:t>traditional banking systems</a:t>
            </a:r>
            <a:r>
              <a:rPr lang="en-US" dirty="0" smtClean="0"/>
              <a:t>.</a:t>
            </a:r>
          </a:p>
          <a:p>
            <a:pPr marL="173336" indent="-173336">
              <a:buFont typeface="Arial" panose="020B0604020202020204" pitchFamily="34" charset="0"/>
              <a:buChar char="•"/>
            </a:pPr>
            <a:endParaRPr lang="en-US" dirty="0" smtClean="0"/>
          </a:p>
          <a:p>
            <a:r>
              <a:rPr lang="en-US" u="sng" dirty="0" smtClean="0">
                <a:hlinkClick r:id="rId3"/>
              </a:rPr>
              <a:t>https</a:t>
            </a:r>
            <a:r>
              <a:rPr lang="en-US" u="sng" dirty="0">
                <a:hlinkClick r:id="rId3"/>
              </a:rPr>
              <a:t>://www.fool.com/investing/2018/04/11/20-real-world-uses-for-blockchain-technology.aspx</a:t>
            </a:r>
            <a:endParaRPr lang="en-US" dirty="0"/>
          </a:p>
          <a:p>
            <a:endParaRPr lang="en-US" b="1" dirty="0">
              <a:cs typeface="Calibri"/>
            </a:endParaRPr>
          </a:p>
          <a:p>
            <a:endParaRPr lang="en-US" dirty="0"/>
          </a:p>
        </p:txBody>
      </p:sp>
      <p:sp>
        <p:nvSpPr>
          <p:cNvPr id="4" name="Slide Number Placeholder 3"/>
          <p:cNvSpPr>
            <a:spLocks noGrp="1"/>
          </p:cNvSpPr>
          <p:nvPr>
            <p:ph type="sldNum" sz="quarter" idx="10"/>
          </p:nvPr>
        </p:nvSpPr>
        <p:spPr/>
        <p:txBody>
          <a:bodyPr/>
          <a:lstStyle/>
          <a:p>
            <a:fld id="{C473640F-8220-4EAA-A99B-5AD3F281EB05}" type="slidenum">
              <a:rPr lang="en-US" smtClean="0"/>
              <a:t>8</a:t>
            </a:fld>
            <a:endParaRPr lang="en-US"/>
          </a:p>
        </p:txBody>
      </p:sp>
    </p:spTree>
    <p:extLst>
      <p:ext uri="{BB962C8B-B14F-4D97-AF65-F5344CB8AC3E}">
        <p14:creationId xmlns:p14="http://schemas.microsoft.com/office/powerpoint/2010/main" val="681967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Amanda</a:t>
            </a:r>
          </a:p>
          <a:p>
            <a:endParaRPr lang="en-US" b="1"/>
          </a:p>
          <a:p>
            <a:r>
              <a:rPr lang="en-US">
                <a:hlinkClick r:id="rId3"/>
              </a:rPr>
              <a:t>https://medium.com/swlh/trust-consensus-and-truth-3ba142706432</a:t>
            </a:r>
            <a:r>
              <a:rPr lang="en-US"/>
              <a:t> </a:t>
            </a:r>
            <a:endParaRPr lang="en-US">
              <a:cs typeface="Calibri"/>
            </a:endParaRPr>
          </a:p>
          <a:p>
            <a:endParaRPr lang="en-US">
              <a:cs typeface="Calibri"/>
            </a:endParaRPr>
          </a:p>
          <a:p>
            <a:r>
              <a:rPr lang="en-US">
                <a:cs typeface="Calibri"/>
              </a:rPr>
              <a:t>Consensus mechanisms</a:t>
            </a:r>
          </a:p>
          <a:p>
            <a:r>
              <a:rPr lang="en-US">
                <a:hlinkClick r:id="rId4"/>
              </a:rPr>
              <a:t>https://loki.network/2020/01/24/blockchain-consensus-mechanisms/</a:t>
            </a:r>
            <a:r>
              <a:rPr lang="en-US"/>
              <a:t> </a:t>
            </a:r>
          </a:p>
          <a:p>
            <a:endParaRPr lang="en-US">
              <a:cs typeface="Calibri"/>
            </a:endParaRPr>
          </a:p>
          <a:p>
            <a:r>
              <a:rPr lang="en-US">
                <a:cs typeface="Calibri"/>
              </a:rPr>
              <a:t>Proof of Work is high-energy draw computing to solve hashes (mining).</a:t>
            </a:r>
          </a:p>
          <a:p>
            <a:r>
              <a:rPr lang="en-US">
                <a:cs typeface="Calibri"/>
              </a:rPr>
              <a:t>Proof of Stake powers </a:t>
            </a:r>
            <a:r>
              <a:rPr lang="en-US" err="1">
                <a:cs typeface="Calibri"/>
              </a:rPr>
              <a:t>ethereum</a:t>
            </a:r>
            <a:r>
              <a:rPr lang="en-US">
                <a:cs typeface="Calibri"/>
              </a:rPr>
              <a:t>, smart contracts, application development.  </a:t>
            </a:r>
          </a:p>
        </p:txBody>
      </p:sp>
      <p:sp>
        <p:nvSpPr>
          <p:cNvPr id="4" name="Slide Number Placeholder 3"/>
          <p:cNvSpPr>
            <a:spLocks noGrp="1"/>
          </p:cNvSpPr>
          <p:nvPr>
            <p:ph type="sldNum" sz="quarter" idx="10"/>
          </p:nvPr>
        </p:nvSpPr>
        <p:spPr/>
        <p:txBody>
          <a:bodyPr/>
          <a:lstStyle/>
          <a:p>
            <a:fld id="{C473640F-8220-4EAA-A99B-5AD3F281EB05}" type="slidenum">
              <a:rPr lang="en-US" smtClean="0"/>
              <a:t>9</a:t>
            </a:fld>
            <a:endParaRPr lang="en-US"/>
          </a:p>
        </p:txBody>
      </p:sp>
    </p:spTree>
    <p:extLst>
      <p:ext uri="{BB962C8B-B14F-4D97-AF65-F5344CB8AC3E}">
        <p14:creationId xmlns:p14="http://schemas.microsoft.com/office/powerpoint/2010/main" val="4264462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Amanda</a:t>
            </a:r>
            <a:br>
              <a:rPr lang="en-US" b="1"/>
            </a:br>
            <a:endParaRPr lang="en-US" b="1">
              <a:cs typeface="Calibri"/>
            </a:endParaRPr>
          </a:p>
          <a:p>
            <a:r>
              <a:rPr lang="en-US">
                <a:cs typeface="Calibri"/>
              </a:rPr>
              <a:t>We just discussed how cryptography underlies multiple parts of this workflow, depending on different protocols for verification, security, and immutability.  </a:t>
            </a:r>
            <a:endParaRPr lang="en-US" b="1">
              <a:cs typeface="Calibri"/>
            </a:endParaRPr>
          </a:p>
          <a:p>
            <a:endParaRPr lang="en-US">
              <a:cs typeface="Calibri"/>
            </a:endParaRPr>
          </a:p>
          <a:p>
            <a:r>
              <a:rPr lang="en-US">
                <a:cs typeface="Calibri"/>
              </a:rPr>
              <a:t>For a current example, when a group destroys a Banksy piece and sells the digital representation of that art as a Non-Fungible Token (NFT), they demonstrate some of the disruption that is possible through this technology.  </a:t>
            </a:r>
            <a:endParaRPr lang="en-US"/>
          </a:p>
          <a:p>
            <a:endParaRPr lang="en-US"/>
          </a:p>
          <a:p>
            <a:r>
              <a:rPr lang="en-US"/>
              <a:t>Burnt Banksy</a:t>
            </a:r>
            <a:endParaRPr lang="en-US">
              <a:cs typeface="Calibri" panose="020F0502020204030204"/>
            </a:endParaRPr>
          </a:p>
          <a:p>
            <a:r>
              <a:rPr lang="en-US"/>
              <a:t> an </a:t>
            </a:r>
            <a:r>
              <a:rPr lang="en-US" err="1"/>
              <a:t>artpiece</a:t>
            </a:r>
            <a:r>
              <a:rPr lang="en-US"/>
              <a:t> destroyed and sold for $380,000 worth of </a:t>
            </a:r>
            <a:r>
              <a:rPr lang="en-US" err="1"/>
              <a:t>ethereum</a:t>
            </a:r>
            <a:r>
              <a:rPr lang="en-US"/>
              <a:t>.  (link in title is </a:t>
            </a:r>
            <a:r>
              <a:rPr lang="en-US" err="1"/>
              <a:t>opensea</a:t>
            </a:r>
            <a:r>
              <a:rPr lang="en-US"/>
              <a:t> digital marketplace record of transaction)</a:t>
            </a:r>
            <a:endParaRPr lang="en-US">
              <a:cs typeface="Calibri"/>
            </a:endParaRPr>
          </a:p>
          <a:p>
            <a:endParaRPr lang="en-US">
              <a:cs typeface="Calibri"/>
            </a:endParaRPr>
          </a:p>
          <a:p>
            <a:r>
              <a:rPr lang="en-US">
                <a:cs typeface="Calibri"/>
              </a:rPr>
              <a:t>Bid and pay using Digital signatures – broadcast using blockchain nodes (valid and secure because they are ….? D&amp;D)</a:t>
            </a:r>
          </a:p>
          <a:p>
            <a:r>
              <a:rPr lang="en-US">
                <a:cs typeface="Calibri"/>
              </a:rPr>
              <a:t>NFT is specific validation of unique </a:t>
            </a:r>
          </a:p>
          <a:p>
            <a:endParaRPr lang="en-US">
              <a:cs typeface="Calibri"/>
            </a:endParaRPr>
          </a:p>
        </p:txBody>
      </p:sp>
      <p:sp>
        <p:nvSpPr>
          <p:cNvPr id="4" name="Slide Number Placeholder 3"/>
          <p:cNvSpPr>
            <a:spLocks noGrp="1"/>
          </p:cNvSpPr>
          <p:nvPr>
            <p:ph type="sldNum" sz="quarter" idx="10"/>
          </p:nvPr>
        </p:nvSpPr>
        <p:spPr/>
        <p:txBody>
          <a:bodyPr/>
          <a:lstStyle/>
          <a:p>
            <a:fld id="{C473640F-8220-4EAA-A99B-5AD3F281EB05}" type="slidenum">
              <a:rPr lang="en-US" smtClean="0"/>
              <a:t>10</a:t>
            </a:fld>
            <a:endParaRPr lang="en-US"/>
          </a:p>
        </p:txBody>
      </p:sp>
    </p:spTree>
    <p:extLst>
      <p:ext uri="{BB962C8B-B14F-4D97-AF65-F5344CB8AC3E}">
        <p14:creationId xmlns:p14="http://schemas.microsoft.com/office/powerpoint/2010/main" val="1923363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a:t>Click to edit Master title style</a:t>
            </a:r>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4AAD347D-5ACD-4C99-B74B-A9C85AD731AF}" type="datetimeFigureOut">
              <a:rPr lang="en-US" smtClean="0"/>
              <a:t>3/31/2021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a:p>
        </p:txBody>
      </p:sp>
    </p:spTree>
    <p:extLst>
      <p:ext uri="{BB962C8B-B14F-4D97-AF65-F5344CB8AC3E}">
        <p14:creationId xmlns:p14="http://schemas.microsoft.com/office/powerpoint/2010/main" val="2530950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09A250-FF31-4206-8172-F9D3106AACB1}" type="datetimeFigureOut">
              <a:rPr lang="en-US" smtClean="0"/>
              <a:t>3/31/2021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a:p>
        </p:txBody>
      </p:sp>
    </p:spTree>
    <p:extLst>
      <p:ext uri="{BB962C8B-B14F-4D97-AF65-F5344CB8AC3E}">
        <p14:creationId xmlns:p14="http://schemas.microsoft.com/office/powerpoint/2010/main" val="4145677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422854"/>
            <a:ext cx="2743196" cy="365125"/>
          </a:xfrm>
        </p:spPr>
        <p:txBody>
          <a:bodyPr/>
          <a:lstStyle/>
          <a:p>
            <a:fld id="{4509A250-FF31-4206-8172-F9D3106AACB1}" type="datetimeFigureOut">
              <a:rPr lang="en-US" smtClean="0"/>
              <a:t>3/31/2021</a:t>
            </a:fld>
            <a:endParaRPr lang="en-US"/>
          </a:p>
        </p:txBody>
      </p:sp>
      <p:sp>
        <p:nvSpPr>
          <p:cNvPr id="5" name="Footer Placeholder 4"/>
          <p:cNvSpPr>
            <a:spLocks noGrp="1"/>
          </p:cNvSpPr>
          <p:nvPr>
            <p:ph type="ftr" sz="quarter" idx="11"/>
          </p:nvPr>
        </p:nvSpPr>
        <p:spPr>
          <a:xfrm>
            <a:off x="3776135" y="6422854"/>
            <a:ext cx="4279669" cy="365125"/>
          </a:xfrm>
        </p:spPr>
        <p:txBody>
          <a:bodyPr/>
          <a:lstStyle/>
          <a:p>
            <a:endParaRPr lang="en-US"/>
          </a:p>
        </p:txBody>
      </p:sp>
      <p:sp>
        <p:nvSpPr>
          <p:cNvPr id="6" name="Slide Number Placeholder 5"/>
          <p:cNvSpPr>
            <a:spLocks noGrp="1"/>
          </p:cNvSpPr>
          <p:nvPr>
            <p:ph type="sldNum" sz="quarter" idx="12"/>
          </p:nvPr>
        </p:nvSpPr>
        <p:spPr>
          <a:xfrm>
            <a:off x="8073048" y="6422854"/>
            <a:ext cx="879759" cy="365125"/>
          </a:xfrm>
        </p:spPr>
        <p:txBody>
          <a:bodyPr/>
          <a:lstStyle/>
          <a:p>
            <a:fld id="{D57F1E4F-1CFF-5643-939E-02111984F565}" type="slidenum">
              <a:rPr lang="en-US" smtClean="0"/>
              <a:t>‹#›</a:t>
            </a:fld>
            <a:endParaRPr lang="en-US"/>
          </a:p>
        </p:txBody>
      </p:sp>
    </p:spTree>
    <p:extLst>
      <p:ext uri="{BB962C8B-B14F-4D97-AF65-F5344CB8AC3E}">
        <p14:creationId xmlns:p14="http://schemas.microsoft.com/office/powerpoint/2010/main" val="1168699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09A250-FF31-4206-8172-F9D3106AACB1}" type="datetimeFigureOut">
              <a:rPr lang="en-US" smtClean="0"/>
              <a:t>3/31/2021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a:p>
        </p:txBody>
      </p:sp>
    </p:spTree>
    <p:extLst>
      <p:ext uri="{BB962C8B-B14F-4D97-AF65-F5344CB8AC3E}">
        <p14:creationId xmlns:p14="http://schemas.microsoft.com/office/powerpoint/2010/main" val="3366891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a:t>Click to edit Master title style</a:t>
            </a:r>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796027F-7875-4030-9381-8BD8C4F21935}" type="datetimeFigureOut">
              <a:rPr lang="en-US" smtClean="0"/>
              <a:t>3/31/2021</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D57F1E4F-1CFF-5643-939E-02111984F565}" type="slidenum">
              <a:rPr lang="en-US" smtClean="0"/>
              <a:t>‹#›</a:t>
            </a:fld>
            <a:endParaRPr lang="en-US"/>
          </a:p>
        </p:txBody>
      </p:sp>
    </p:spTree>
    <p:extLst>
      <p:ext uri="{BB962C8B-B14F-4D97-AF65-F5344CB8AC3E}">
        <p14:creationId xmlns:p14="http://schemas.microsoft.com/office/powerpoint/2010/main" val="301024530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96027F-7875-4030-9381-8BD8C4F21935}" type="datetimeFigureOut">
              <a:rPr lang="en-US" smtClean="0"/>
              <a:t>3/31/2021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a:p>
        </p:txBody>
      </p:sp>
    </p:spTree>
    <p:extLst>
      <p:ext uri="{BB962C8B-B14F-4D97-AF65-F5344CB8AC3E}">
        <p14:creationId xmlns:p14="http://schemas.microsoft.com/office/powerpoint/2010/main" val="2581043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96027F-7875-4030-9381-8BD8C4F21935}" type="datetimeFigureOut">
              <a:rPr lang="en-US" smtClean="0"/>
              <a:t>3/31/2021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a:p>
        </p:txBody>
      </p:sp>
    </p:spTree>
    <p:extLst>
      <p:ext uri="{BB962C8B-B14F-4D97-AF65-F5344CB8AC3E}">
        <p14:creationId xmlns:p14="http://schemas.microsoft.com/office/powerpoint/2010/main" val="296428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509A250-FF31-4206-8172-F9D3106AACB1}" type="datetimeFigureOut">
              <a:rPr lang="en-US" smtClean="0"/>
              <a:t>3/31/2021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a:p>
        </p:txBody>
      </p:sp>
    </p:spTree>
    <p:extLst>
      <p:ext uri="{BB962C8B-B14F-4D97-AF65-F5344CB8AC3E}">
        <p14:creationId xmlns:p14="http://schemas.microsoft.com/office/powerpoint/2010/main" val="431592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3/31/2021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a:p>
        </p:txBody>
      </p:sp>
    </p:spTree>
    <p:extLst>
      <p:ext uri="{BB962C8B-B14F-4D97-AF65-F5344CB8AC3E}">
        <p14:creationId xmlns:p14="http://schemas.microsoft.com/office/powerpoint/2010/main" val="3664657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3/31/2021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a:p>
        </p:txBody>
      </p:sp>
    </p:spTree>
    <p:extLst>
      <p:ext uri="{BB962C8B-B14F-4D97-AF65-F5344CB8AC3E}">
        <p14:creationId xmlns:p14="http://schemas.microsoft.com/office/powerpoint/2010/main" val="1535828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3/31/2021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a:p>
        </p:txBody>
      </p:sp>
    </p:spTree>
    <p:extLst>
      <p:ext uri="{BB962C8B-B14F-4D97-AF65-F5344CB8AC3E}">
        <p14:creationId xmlns:p14="http://schemas.microsoft.com/office/powerpoint/2010/main" val="3683061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4AAD347D-5ACD-4C99-B74B-A9C85AD731AF}" type="datetimeFigureOut">
              <a:rPr lang="en-US" smtClean="0"/>
              <a:t>3/31/2021</a:t>
            </a:fld>
            <a:endParaRPr lang="en-US"/>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D57F1E4F-1CFF-5643-939E-02111984F565}" type="slidenum">
              <a:rPr lang="en-US" smtClean="0"/>
              <a:t>‹#›</a:t>
            </a:fld>
            <a:endParaRPr lang="en-US"/>
          </a:p>
        </p:txBody>
      </p:sp>
    </p:spTree>
    <p:extLst>
      <p:ext uri="{BB962C8B-B14F-4D97-AF65-F5344CB8AC3E}">
        <p14:creationId xmlns:p14="http://schemas.microsoft.com/office/powerpoint/2010/main" val="306139343"/>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ftr="0" dt="0"/>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6E433AB0"/><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opensea.io/assets/0xdfef5ac9745d24db881fef3937eab1d2471dc2c7/1"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www.uwyo.edu/iohk/"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307pool.com/"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hyperlink" Target="http://wyomingblockchain.io/about/"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video" Target="https://www.youtube.com/embed/dDY0H1rGAg0?feature=oembed" TargetMode="External"/><Relationship Id="rId4" Type="http://schemas.openxmlformats.org/officeDocument/2006/relationships/image" Target="../media/image37.jpeg"/></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hyperlink" Target="https://sfmagazine.com/post-entry/january-2019-from-the-mainframe-to-the-blockchain/"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s://atrium.uninnovation.network/guide" TargetMode="External"/><Relationship Id="rId5" Type="http://schemas.openxmlformats.org/officeDocument/2006/relationships/hyperlink" Target="https://www.youtube.com/watch?v=SSo_EIwHSd4" TargetMode="External"/><Relationship Id="rId4" Type="http://schemas.openxmlformats.org/officeDocument/2006/relationships/hyperlink" Target="https://www.forbes.com/sites/caitlinlong/2019/03/04/what-do-wyomings-new-blockchain-laws-mean/?sh=1195757c5fd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id:image002.jpg@01D724B1.6E433AB0"/>
          <p:cNvPicPr/>
          <p:nvPr/>
        </p:nvPicPr>
        <p:blipFill>
          <a:blip r:embed="rId2">
            <a:extLst>
              <a:ext uri="{28A0092B-C50C-407E-A947-70E740481C1C}">
                <a14:useLocalDpi xmlns:a14="http://schemas.microsoft.com/office/drawing/2010/main" val="0"/>
              </a:ext>
            </a:extLst>
          </a:blip>
          <a:srcRect/>
          <a:stretch>
            <a:fillRect/>
          </a:stretch>
        </p:blipFill>
        <p:spPr bwMode="auto">
          <a:xfrm>
            <a:off x="2693757" y="1343891"/>
            <a:ext cx="6658062" cy="3990108"/>
          </a:xfrm>
          <a:prstGeom prst="rect">
            <a:avLst/>
          </a:prstGeom>
          <a:noFill/>
          <a:ln>
            <a:noFill/>
          </a:ln>
        </p:spPr>
      </p:pic>
    </p:spTree>
    <p:extLst>
      <p:ext uri="{BB962C8B-B14F-4D97-AF65-F5344CB8AC3E}">
        <p14:creationId xmlns:p14="http://schemas.microsoft.com/office/powerpoint/2010/main" val="24971970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875A510-99DD-46D8-AE1A-CB86DEDF763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2059012"/>
            <a:ext cx="12188952"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10">
            <a:extLst>
              <a:ext uri="{FF2B5EF4-FFF2-40B4-BE49-F238E27FC236}">
                <a16:creationId xmlns:a16="http://schemas.microsoft.com/office/drawing/2014/main" id="{04F131D2-B440-43CE-9FA2-4FE490C6F38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3657600"/>
            <a:ext cx="12188952"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 name="Title 1"/>
          <p:cNvSpPr>
            <a:spLocks noGrp="1"/>
          </p:cNvSpPr>
          <p:nvPr>
            <p:ph type="title"/>
          </p:nvPr>
        </p:nvSpPr>
        <p:spPr>
          <a:xfrm>
            <a:off x="365759" y="4683760"/>
            <a:ext cx="11471565" cy="1739347"/>
          </a:xfrm>
        </p:spPr>
        <p:txBody>
          <a:bodyPr vert="horz" lIns="91440" tIns="45720" rIns="91440" bIns="45720" rtlCol="0" anchor="ctr">
            <a:normAutofit/>
          </a:bodyPr>
          <a:lstStyle/>
          <a:p>
            <a:pPr algn="ctr">
              <a:lnSpc>
                <a:spcPct val="80000"/>
              </a:lnSpc>
            </a:pPr>
            <a:r>
              <a:rPr lang="en-US" sz="6000" spc="150"/>
              <a:t>Example  </a:t>
            </a:r>
            <a:r>
              <a:rPr lang="en-US" sz="6000" spc="150">
                <a:hlinkClick r:id="rId3"/>
              </a:rPr>
              <a:t>Transaction</a:t>
            </a:r>
            <a:r>
              <a:rPr lang="en-US" sz="6000" spc="150"/>
              <a:t>:</a:t>
            </a:r>
            <a:r>
              <a:rPr lang="en-US" sz="6000" spc="150">
                <a:solidFill>
                  <a:schemeClr val="tx1">
                    <a:lumMod val="95000"/>
                  </a:schemeClr>
                </a:solidFill>
              </a:rPr>
              <a:t> Distributed Ledger</a:t>
            </a:r>
          </a:p>
        </p:txBody>
      </p:sp>
      <p:pic>
        <p:nvPicPr>
          <p:cNvPr id="4" name="Content Placeholder 3"/>
          <p:cNvPicPr>
            <a:picLocks noGrp="1" noChangeAspect="1"/>
          </p:cNvPicPr>
          <p:nvPr>
            <p:ph idx="1"/>
          </p:nvPr>
        </p:nvPicPr>
        <p:blipFill rotWithShape="1">
          <a:blip r:embed="rId4"/>
          <a:srcRect r="-2" b="12638"/>
          <a:stretch/>
        </p:blipFill>
        <p:spPr>
          <a:xfrm>
            <a:off x="20" y="10"/>
            <a:ext cx="7543780" cy="4207922"/>
          </a:xfrm>
          <a:prstGeom prst="rect">
            <a:avLst/>
          </a:prstGeom>
        </p:spPr>
      </p:pic>
      <p:pic>
        <p:nvPicPr>
          <p:cNvPr id="3" name="Picture 4" descr="Burnt Banksy&#10;&#10;an artpiece destroyed and sold for $380,000 worth of ethereum.">
            <a:extLst>
              <a:ext uri="{FF2B5EF4-FFF2-40B4-BE49-F238E27FC236}">
                <a16:creationId xmlns:a16="http://schemas.microsoft.com/office/drawing/2014/main" id="{08CEC1EA-CD98-4CDA-9758-69F5DAF0DDAC}"/>
              </a:ext>
            </a:extLst>
          </p:cNvPr>
          <p:cNvPicPr>
            <a:picLocks noChangeAspect="1"/>
          </p:cNvPicPr>
          <p:nvPr/>
        </p:nvPicPr>
        <p:blipFill rotWithShape="1">
          <a:blip r:embed="rId5"/>
          <a:srcRect l="76" r="5564" b="-1"/>
          <a:stretch/>
        </p:blipFill>
        <p:spPr>
          <a:xfrm>
            <a:off x="7543800" y="381010"/>
            <a:ext cx="4648200" cy="3657589"/>
          </a:xfrm>
          <a:prstGeom prst="rect">
            <a:avLst/>
          </a:prstGeom>
        </p:spPr>
      </p:pic>
      <p:sp>
        <p:nvSpPr>
          <p:cNvPr id="5" name="TextBox 4">
            <a:extLst>
              <a:ext uri="{FF2B5EF4-FFF2-40B4-BE49-F238E27FC236}">
                <a16:creationId xmlns:a16="http://schemas.microsoft.com/office/drawing/2014/main" id="{8EA3094E-BE57-4289-836B-FA0430F91297}"/>
              </a:ext>
            </a:extLst>
          </p:cNvPr>
          <p:cNvSpPr txBox="1"/>
          <p:nvPr/>
        </p:nvSpPr>
        <p:spPr>
          <a:xfrm>
            <a:off x="7659511" y="4075288"/>
            <a:ext cx="2743200" cy="369332"/>
          </a:xfrm>
          <a:prstGeom prst="rect">
            <a:avLst/>
          </a:prstGeom>
          <a:solidFill>
            <a:schemeClr val="tx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a:solidFill>
                  <a:srgbClr val="2C2C2C"/>
                </a:solidFill>
              </a:rPr>
              <a:t>Morons - </a:t>
            </a:r>
            <a:r>
              <a:rPr lang="en-US">
                <a:solidFill>
                  <a:srgbClr val="2C2C2C"/>
                </a:solidFill>
              </a:rPr>
              <a:t>Banksy</a:t>
            </a:r>
          </a:p>
        </p:txBody>
      </p:sp>
    </p:spTree>
    <p:extLst>
      <p:ext uri="{BB962C8B-B14F-4D97-AF65-F5344CB8AC3E}">
        <p14:creationId xmlns:p14="http://schemas.microsoft.com/office/powerpoint/2010/main" val="614056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2919" y="284176"/>
            <a:ext cx="10511443" cy="1508760"/>
          </a:xfrm>
          <a:solidFill>
            <a:schemeClr val="tx1"/>
          </a:solidFill>
        </p:spPr>
        <p:txBody>
          <a:bodyPr/>
          <a:lstStyle/>
          <a:p>
            <a:r>
              <a:rPr lang="en-US" sz="3600"/>
              <a:t>A Crypto-Note and Signing Transactions </a:t>
            </a:r>
            <a:endParaRPr lang="en-US"/>
          </a:p>
        </p:txBody>
      </p:sp>
      <p:sp>
        <p:nvSpPr>
          <p:cNvPr id="5" name="Content Placeholder 4">
            <a:extLst>
              <a:ext uri="{FF2B5EF4-FFF2-40B4-BE49-F238E27FC236}">
                <a16:creationId xmlns:a16="http://schemas.microsoft.com/office/drawing/2014/main" id="{73E261D8-EACF-49DA-A2CA-FC1DD5CF5907}"/>
              </a:ext>
            </a:extLst>
          </p:cNvPr>
          <p:cNvSpPr>
            <a:spLocks noGrp="1"/>
          </p:cNvSpPr>
          <p:nvPr>
            <p:ph idx="1"/>
          </p:nvPr>
        </p:nvSpPr>
        <p:spPr/>
        <p:txBody>
          <a:bodyPr vert="horz" lIns="91440" tIns="45720" rIns="91440" bIns="45720" rtlCol="0" anchor="t">
            <a:normAutofit/>
          </a:bodyPr>
          <a:lstStyle/>
          <a:p>
            <a:pPr marL="0" indent="0">
              <a:spcBef>
                <a:spcPts val="1000"/>
              </a:spcBef>
              <a:spcAft>
                <a:spcPts val="0"/>
              </a:spcAft>
              <a:buNone/>
            </a:pPr>
            <a:r>
              <a:rPr lang="en-US" sz="2400">
                <a:latin typeface="Calibri"/>
                <a:cs typeface="Calibri"/>
              </a:rPr>
              <a:t>Funds Exchange Accounts:</a:t>
            </a:r>
          </a:p>
          <a:p>
            <a:pPr>
              <a:spcBef>
                <a:spcPts val="1000"/>
              </a:spcBef>
              <a:spcAft>
                <a:spcPts val="0"/>
              </a:spcAft>
            </a:pPr>
            <a:r>
              <a:rPr lang="en-US" sz="2400">
                <a:latin typeface="Calibri"/>
                <a:cs typeface="Calibri"/>
              </a:rPr>
              <a:t>Each time funds are received; the account uses the xPub to generate a new receiving address.</a:t>
            </a:r>
            <a:endParaRPr lang="en-US" sz="2400">
              <a:ea typeface="+mn-lt"/>
              <a:cs typeface="+mn-lt"/>
            </a:endParaRPr>
          </a:p>
          <a:p>
            <a:pPr lvl="1">
              <a:spcBef>
                <a:spcPts val="1000"/>
              </a:spcBef>
              <a:spcAft>
                <a:spcPts val="0"/>
              </a:spcAft>
            </a:pPr>
            <a:r>
              <a:rPr lang="en-US">
                <a:latin typeface="Calibri"/>
                <a:cs typeface="Calibri"/>
              </a:rPr>
              <a:t>The address has a </a:t>
            </a:r>
            <a:r>
              <a:rPr lang="en-US" b="1">
                <a:latin typeface="Calibri"/>
                <a:cs typeface="Calibri"/>
              </a:rPr>
              <a:t>private and public key pair</a:t>
            </a:r>
            <a:r>
              <a:rPr lang="en-US">
                <a:latin typeface="Calibri"/>
                <a:cs typeface="Calibri"/>
              </a:rPr>
              <a:t>. Public and private keys are mathematically linked through a signature algorithm, a mathematical procedure for creating identities, signing messages, and validating signatures.</a:t>
            </a:r>
            <a:endParaRPr lang="en-US" sz="2200">
              <a:ea typeface="+mn-lt"/>
              <a:cs typeface="+mn-lt"/>
            </a:endParaRPr>
          </a:p>
          <a:p>
            <a:pPr lvl="1">
              <a:spcBef>
                <a:spcPts val="1000"/>
              </a:spcBef>
              <a:spcAft>
                <a:spcPts val="0"/>
              </a:spcAft>
            </a:pPr>
            <a:r>
              <a:rPr lang="en-US">
                <a:latin typeface="Calibri"/>
                <a:cs typeface="Calibri"/>
              </a:rPr>
              <a:t>Private keys start with a 5</a:t>
            </a:r>
            <a:endParaRPr lang="en-US" sz="2200">
              <a:ea typeface="+mn-lt"/>
              <a:cs typeface="+mn-lt"/>
            </a:endParaRPr>
          </a:p>
          <a:p>
            <a:pPr lvl="1">
              <a:spcBef>
                <a:spcPts val="1000"/>
              </a:spcBef>
              <a:spcAft>
                <a:spcPts val="0"/>
              </a:spcAft>
            </a:pPr>
            <a:r>
              <a:rPr lang="en-US">
                <a:latin typeface="Calibri"/>
                <a:cs typeface="Calibri"/>
              </a:rPr>
              <a:t>Encrypted private keys start with a 6</a:t>
            </a:r>
            <a:endParaRPr lang="en-US" sz="2200">
              <a:ea typeface="+mn-lt"/>
              <a:cs typeface="+mn-lt"/>
            </a:endParaRPr>
          </a:p>
          <a:p>
            <a:pPr lvl="1">
              <a:spcBef>
                <a:spcPts val="1000"/>
              </a:spcBef>
              <a:spcAft>
                <a:spcPts val="0"/>
              </a:spcAft>
            </a:pPr>
            <a:r>
              <a:rPr lang="en-US">
                <a:latin typeface="Calibri"/>
                <a:cs typeface="Calibri"/>
              </a:rPr>
              <a:t>Public keys start with a 1</a:t>
            </a:r>
            <a:r>
              <a:rPr lang="en-US" sz="2200">
                <a:latin typeface="Calibri"/>
                <a:cs typeface="Calibri"/>
              </a:rPr>
              <a:t> e.g. xPub, yPub...</a:t>
            </a:r>
            <a:endParaRPr lang="en-US" sz="2200"/>
          </a:p>
        </p:txBody>
      </p:sp>
    </p:spTree>
    <p:extLst>
      <p:ext uri="{BB962C8B-B14F-4D97-AF65-F5344CB8AC3E}">
        <p14:creationId xmlns:p14="http://schemas.microsoft.com/office/powerpoint/2010/main" val="1839557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FB2836FF-945C-48EA-A449-7EDFC73F675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9691" y="0"/>
            <a:ext cx="606974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2" name="Rectangle 21">
            <a:extLst>
              <a:ext uri="{FF2B5EF4-FFF2-40B4-BE49-F238E27FC236}">
                <a16:creationId xmlns:a16="http://schemas.microsoft.com/office/drawing/2014/main" id="{83BC7947-FCF0-4F53-A871-5E847286C31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25497" cy="6858000"/>
          </a:xfrm>
          <a:prstGeom prst="rect">
            <a:avLst/>
          </a:prstGeom>
          <a:solidFill>
            <a:schemeClr val="bg1"/>
          </a:solidFill>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5E04DFB-DE39-4410-A457-DD1B62DE064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9691" y="176109"/>
            <a:ext cx="6069743" cy="16459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2" name="Title 1">
            <a:extLst>
              <a:ext uri="{FF2B5EF4-FFF2-40B4-BE49-F238E27FC236}">
                <a16:creationId xmlns:a16="http://schemas.microsoft.com/office/drawing/2014/main" id="{70128419-98C9-4DF6-8C0B-F7D8A0F34B49}"/>
              </a:ext>
            </a:extLst>
          </p:cNvPr>
          <p:cNvSpPr>
            <a:spLocks noGrp="1"/>
          </p:cNvSpPr>
          <p:nvPr>
            <p:ph type="title"/>
          </p:nvPr>
        </p:nvSpPr>
        <p:spPr>
          <a:xfrm>
            <a:off x="7254294" y="284176"/>
            <a:ext cx="4290647" cy="1536982"/>
          </a:xfrm>
        </p:spPr>
        <p:txBody>
          <a:bodyPr>
            <a:normAutofit fontScale="90000"/>
          </a:bodyPr>
          <a:lstStyle/>
          <a:p>
            <a:r>
              <a:rPr lang="en-US" sz="3200">
                <a:solidFill>
                  <a:schemeClr val="tx2"/>
                </a:solidFill>
              </a:rPr>
              <a:t>Example Transaction</a:t>
            </a:r>
            <a:r>
              <a:rPr lang="en-US" sz="3400">
                <a:solidFill>
                  <a:schemeClr val="tx2"/>
                </a:solidFill>
              </a:rPr>
              <a:t>:</a:t>
            </a:r>
            <a:br>
              <a:rPr lang="en-US" sz="3400">
                <a:solidFill>
                  <a:schemeClr val="tx2"/>
                </a:solidFill>
              </a:rPr>
            </a:br>
            <a:r>
              <a:rPr lang="en-US">
                <a:solidFill>
                  <a:schemeClr val="tx2"/>
                </a:solidFill>
              </a:rPr>
              <a:t>Records Validation</a:t>
            </a:r>
          </a:p>
        </p:txBody>
      </p:sp>
      <p:pic>
        <p:nvPicPr>
          <p:cNvPr id="3" name="Picture 4" descr="Diagram&#10;&#10;Description automatically generated">
            <a:extLst>
              <a:ext uri="{FF2B5EF4-FFF2-40B4-BE49-F238E27FC236}">
                <a16:creationId xmlns:a16="http://schemas.microsoft.com/office/drawing/2014/main" id="{6699FDFE-1FC6-4F06-9532-9FD2C64B8043}"/>
              </a:ext>
            </a:extLst>
          </p:cNvPr>
          <p:cNvPicPr>
            <a:picLocks noChangeAspect="1"/>
          </p:cNvPicPr>
          <p:nvPr/>
        </p:nvPicPr>
        <p:blipFill>
          <a:blip r:embed="rId3"/>
          <a:stretch>
            <a:fillRect/>
          </a:stretch>
        </p:blipFill>
        <p:spPr>
          <a:xfrm>
            <a:off x="323831" y="345838"/>
            <a:ext cx="6262252" cy="6167211"/>
          </a:xfrm>
          <a:prstGeom prst="rect">
            <a:avLst/>
          </a:prstGeom>
        </p:spPr>
      </p:pic>
      <p:sp>
        <p:nvSpPr>
          <p:cNvPr id="17" name="Content Placeholder 16">
            <a:extLst>
              <a:ext uri="{FF2B5EF4-FFF2-40B4-BE49-F238E27FC236}">
                <a16:creationId xmlns:a16="http://schemas.microsoft.com/office/drawing/2014/main" id="{1398CB53-4F39-4C77-9682-5EAA2914C954}"/>
              </a:ext>
            </a:extLst>
          </p:cNvPr>
          <p:cNvSpPr>
            <a:spLocks noGrp="1"/>
          </p:cNvSpPr>
          <p:nvPr>
            <p:ph idx="1"/>
          </p:nvPr>
        </p:nvSpPr>
        <p:spPr>
          <a:xfrm>
            <a:off x="6934140" y="2011680"/>
            <a:ext cx="4610801" cy="4206240"/>
          </a:xfrm>
        </p:spPr>
        <p:txBody>
          <a:bodyPr vert="horz" lIns="91440" tIns="45720" rIns="91440" bIns="45720" rtlCol="0" anchor="t">
            <a:normAutofit/>
          </a:bodyPr>
          <a:lstStyle/>
          <a:p>
            <a:endParaRPr lang="en-US">
              <a:solidFill>
                <a:schemeClr val="bg1"/>
              </a:solidFill>
            </a:endParaRPr>
          </a:p>
          <a:p>
            <a:r>
              <a:rPr lang="en-US">
                <a:solidFill>
                  <a:schemeClr val="bg1"/>
                </a:solidFill>
              </a:rPr>
              <a:t>Claims Processing</a:t>
            </a:r>
          </a:p>
          <a:p>
            <a:r>
              <a:rPr lang="en-US">
                <a:solidFill>
                  <a:schemeClr val="bg1"/>
                </a:solidFill>
              </a:rPr>
              <a:t>Content Sharing</a:t>
            </a:r>
          </a:p>
          <a:p>
            <a:r>
              <a:rPr lang="en-US">
                <a:solidFill>
                  <a:schemeClr val="bg1"/>
                </a:solidFill>
              </a:rPr>
              <a:t>Consensus – Proof -- Trust</a:t>
            </a:r>
          </a:p>
        </p:txBody>
      </p:sp>
    </p:spTree>
    <p:extLst>
      <p:ext uri="{BB962C8B-B14F-4D97-AF65-F5344CB8AC3E}">
        <p14:creationId xmlns:p14="http://schemas.microsoft.com/office/powerpoint/2010/main" val="25541604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Blockchain – beyond the hype</a:t>
            </a:r>
          </a:p>
        </p:txBody>
      </p:sp>
      <p:pic>
        <p:nvPicPr>
          <p:cNvPr id="4" name="Content Placeholder 3"/>
          <p:cNvPicPr>
            <a:picLocks noGrp="1" noChangeAspect="1"/>
          </p:cNvPicPr>
          <p:nvPr>
            <p:ph idx="1"/>
          </p:nvPr>
        </p:nvPicPr>
        <p:blipFill>
          <a:blip r:embed="rId3"/>
          <a:stretch>
            <a:fillRect/>
          </a:stretch>
        </p:blipFill>
        <p:spPr>
          <a:xfrm>
            <a:off x="1331790" y="1959112"/>
            <a:ext cx="9526337" cy="4692840"/>
          </a:xfrm>
          <a:prstGeom prst="rect">
            <a:avLst/>
          </a:prstGeom>
        </p:spPr>
      </p:pic>
    </p:spTree>
    <p:extLst>
      <p:ext uri="{BB962C8B-B14F-4D97-AF65-F5344CB8AC3E}">
        <p14:creationId xmlns:p14="http://schemas.microsoft.com/office/powerpoint/2010/main" val="31914312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Introduction to Fintech</a:t>
            </a:r>
          </a:p>
        </p:txBody>
      </p:sp>
      <p:pic>
        <p:nvPicPr>
          <p:cNvPr id="5" name="Content Placeholder 4"/>
          <p:cNvPicPr>
            <a:picLocks noGrp="1" noChangeAspect="1"/>
          </p:cNvPicPr>
          <p:nvPr>
            <p:ph idx="1"/>
          </p:nvPr>
        </p:nvPicPr>
        <p:blipFill>
          <a:blip r:embed="rId3"/>
          <a:stretch>
            <a:fillRect/>
          </a:stretch>
        </p:blipFill>
        <p:spPr>
          <a:xfrm>
            <a:off x="2887744" y="1980248"/>
            <a:ext cx="7262096" cy="4735336"/>
          </a:xfrm>
          <a:prstGeom prst="rect">
            <a:avLst/>
          </a:prstGeom>
        </p:spPr>
      </p:pic>
    </p:spTree>
    <p:extLst>
      <p:ext uri="{BB962C8B-B14F-4D97-AF65-F5344CB8AC3E}">
        <p14:creationId xmlns:p14="http://schemas.microsoft.com/office/powerpoint/2010/main" val="18060262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Kraken – established in Wyoming</a:t>
            </a:r>
          </a:p>
        </p:txBody>
      </p:sp>
      <p:pic>
        <p:nvPicPr>
          <p:cNvPr id="4" name="Content Placeholder 3"/>
          <p:cNvPicPr>
            <a:picLocks noGrp="1" noChangeAspect="1"/>
          </p:cNvPicPr>
          <p:nvPr>
            <p:ph idx="1"/>
          </p:nvPr>
        </p:nvPicPr>
        <p:blipFill>
          <a:blip r:embed="rId3"/>
          <a:stretch>
            <a:fillRect/>
          </a:stretch>
        </p:blipFill>
        <p:spPr>
          <a:xfrm>
            <a:off x="1355423" y="2011363"/>
            <a:ext cx="9479566" cy="4206875"/>
          </a:xfrm>
          <a:prstGeom prst="rect">
            <a:avLst/>
          </a:prstGeom>
        </p:spPr>
      </p:pic>
      <p:sp>
        <p:nvSpPr>
          <p:cNvPr id="5" name="Rectangle: Top Corners One Rounded and One Snipped 4">
            <a:extLst>
              <a:ext uri="{FF2B5EF4-FFF2-40B4-BE49-F238E27FC236}">
                <a16:creationId xmlns:a16="http://schemas.microsoft.com/office/drawing/2014/main" id="{8AB0EE3B-4D16-447D-9C3D-C571E9950700}"/>
              </a:ext>
            </a:extLst>
          </p:cNvPr>
          <p:cNvSpPr/>
          <p:nvPr/>
        </p:nvSpPr>
        <p:spPr>
          <a:xfrm>
            <a:off x="9495710" y="1417765"/>
            <a:ext cx="2522837" cy="1390134"/>
          </a:xfrm>
          <a:prstGeom prst="snip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a:solidFill>
                  <a:schemeClr val="bg1"/>
                </a:solidFill>
                <a:ea typeface="+mn-lt"/>
                <a:cs typeface="+mn-lt"/>
              </a:rPr>
              <a:t>special purpose depository institutions (SPDI) </a:t>
            </a:r>
          </a:p>
          <a:p>
            <a:pPr algn="ctr"/>
            <a:r>
              <a:rPr lang="en-US">
                <a:solidFill>
                  <a:schemeClr val="bg1"/>
                </a:solidFill>
              </a:rPr>
              <a:t>"speedy"</a:t>
            </a:r>
          </a:p>
        </p:txBody>
      </p:sp>
    </p:spTree>
    <p:extLst>
      <p:ext uri="{BB962C8B-B14F-4D97-AF65-F5344CB8AC3E}">
        <p14:creationId xmlns:p14="http://schemas.microsoft.com/office/powerpoint/2010/main" val="17293227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Kraken – Cryptocurrency markets</a:t>
            </a:r>
          </a:p>
        </p:txBody>
      </p:sp>
      <p:pic>
        <p:nvPicPr>
          <p:cNvPr id="7" name="Content Placeholder 6"/>
          <p:cNvPicPr>
            <a:picLocks noGrp="1" noChangeAspect="1"/>
          </p:cNvPicPr>
          <p:nvPr>
            <p:ph idx="1"/>
          </p:nvPr>
        </p:nvPicPr>
        <p:blipFill>
          <a:blip r:embed="rId3"/>
          <a:stretch>
            <a:fillRect/>
          </a:stretch>
        </p:blipFill>
        <p:spPr>
          <a:xfrm>
            <a:off x="2346914" y="2011363"/>
            <a:ext cx="8039167" cy="4511357"/>
          </a:xfrm>
          <a:prstGeom prst="rect">
            <a:avLst/>
          </a:prstGeom>
        </p:spPr>
      </p:pic>
    </p:spTree>
    <p:extLst>
      <p:ext uri="{BB962C8B-B14F-4D97-AF65-F5344CB8AC3E}">
        <p14:creationId xmlns:p14="http://schemas.microsoft.com/office/powerpoint/2010/main" val="383449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Following Bitcoin (</a:t>
            </a:r>
            <a:r>
              <a:rPr lang="en-US" err="1"/>
              <a:t>xbt</a:t>
            </a:r>
            <a:r>
              <a:rPr lang="en-US"/>
              <a:t>) on the kraken exchange</a:t>
            </a:r>
          </a:p>
        </p:txBody>
      </p:sp>
      <p:pic>
        <p:nvPicPr>
          <p:cNvPr id="4" name="Content Placeholder 3"/>
          <p:cNvPicPr>
            <a:picLocks noGrp="1" noChangeAspect="1"/>
          </p:cNvPicPr>
          <p:nvPr>
            <p:ph idx="1"/>
          </p:nvPr>
        </p:nvPicPr>
        <p:blipFill>
          <a:blip r:embed="rId3"/>
          <a:stretch>
            <a:fillRect/>
          </a:stretch>
        </p:blipFill>
        <p:spPr>
          <a:xfrm>
            <a:off x="2372892" y="2011363"/>
            <a:ext cx="8145263" cy="4602797"/>
          </a:xfrm>
          <a:prstGeom prst="rect">
            <a:avLst/>
          </a:prstGeom>
        </p:spPr>
      </p:pic>
    </p:spTree>
    <p:extLst>
      <p:ext uri="{BB962C8B-B14F-4D97-AF65-F5344CB8AC3E}">
        <p14:creationId xmlns:p14="http://schemas.microsoft.com/office/powerpoint/2010/main" val="1456770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Another Wyoming Bank - Avanti</a:t>
            </a:r>
          </a:p>
        </p:txBody>
      </p:sp>
      <p:sp>
        <p:nvSpPr>
          <p:cNvPr id="3" name="Content Placeholder 2"/>
          <p:cNvSpPr>
            <a:spLocks noGrp="1"/>
          </p:cNvSpPr>
          <p:nvPr>
            <p:ph idx="1"/>
          </p:nvPr>
        </p:nvSpPr>
        <p:spPr>
          <a:xfrm>
            <a:off x="2003155" y="2011680"/>
            <a:ext cx="8183608" cy="4206240"/>
          </a:xfrm>
        </p:spPr>
        <p:txBody>
          <a:bodyPr/>
          <a:lstStyle/>
          <a:p>
            <a:endParaRPr lang="en-US"/>
          </a:p>
        </p:txBody>
      </p:sp>
      <p:pic>
        <p:nvPicPr>
          <p:cNvPr id="4" name="Picture 3"/>
          <p:cNvPicPr>
            <a:picLocks noChangeAspect="1"/>
          </p:cNvPicPr>
          <p:nvPr/>
        </p:nvPicPr>
        <p:blipFill>
          <a:blip r:embed="rId3"/>
          <a:stretch>
            <a:fillRect/>
          </a:stretch>
        </p:blipFill>
        <p:spPr>
          <a:xfrm>
            <a:off x="2003155" y="1884632"/>
            <a:ext cx="8183608" cy="4855803"/>
          </a:xfrm>
          <a:prstGeom prst="rect">
            <a:avLst/>
          </a:prstGeom>
        </p:spPr>
      </p:pic>
    </p:spTree>
    <p:extLst>
      <p:ext uri="{BB962C8B-B14F-4D97-AF65-F5344CB8AC3E}">
        <p14:creationId xmlns:p14="http://schemas.microsoft.com/office/powerpoint/2010/main" val="28990944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CME group – commodities trading</a:t>
            </a:r>
          </a:p>
        </p:txBody>
      </p:sp>
      <p:pic>
        <p:nvPicPr>
          <p:cNvPr id="4" name="Content Placeholder 3"/>
          <p:cNvPicPr>
            <a:picLocks noGrp="1" noChangeAspect="1"/>
          </p:cNvPicPr>
          <p:nvPr>
            <p:ph idx="1"/>
          </p:nvPr>
        </p:nvPicPr>
        <p:blipFill>
          <a:blip r:embed="rId3"/>
          <a:stretch>
            <a:fillRect/>
          </a:stretch>
        </p:blipFill>
        <p:spPr>
          <a:xfrm>
            <a:off x="1776118" y="1916113"/>
            <a:ext cx="8430627" cy="4724717"/>
          </a:xfrm>
          <a:prstGeom prst="rect">
            <a:avLst/>
          </a:prstGeom>
        </p:spPr>
      </p:pic>
    </p:spTree>
    <p:extLst>
      <p:ext uri="{BB962C8B-B14F-4D97-AF65-F5344CB8AC3E}">
        <p14:creationId xmlns:p14="http://schemas.microsoft.com/office/powerpoint/2010/main" val="4010457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Blockchain – Environmental Scan</a:t>
            </a:r>
          </a:p>
        </p:txBody>
      </p:sp>
      <p:pic>
        <p:nvPicPr>
          <p:cNvPr id="4" name="Content Placeholder 3"/>
          <p:cNvPicPr>
            <a:picLocks noGrp="1" noChangeAspect="1"/>
          </p:cNvPicPr>
          <p:nvPr>
            <p:ph idx="1"/>
          </p:nvPr>
        </p:nvPicPr>
        <p:blipFill>
          <a:blip r:embed="rId3"/>
          <a:stretch>
            <a:fillRect/>
          </a:stretch>
        </p:blipFill>
        <p:spPr>
          <a:xfrm>
            <a:off x="3297997" y="2119948"/>
            <a:ext cx="6276587" cy="4195762"/>
          </a:xfrm>
          <a:prstGeom prst="rect">
            <a:avLst/>
          </a:prstGeom>
        </p:spPr>
      </p:pic>
      <p:sp>
        <p:nvSpPr>
          <p:cNvPr id="5" name="TextBox 4"/>
          <p:cNvSpPr txBox="1"/>
          <p:nvPr/>
        </p:nvSpPr>
        <p:spPr>
          <a:xfrm>
            <a:off x="646111" y="2714625"/>
            <a:ext cx="2457724" cy="2862322"/>
          </a:xfrm>
          <a:prstGeom prst="rect">
            <a:avLst/>
          </a:prstGeom>
          <a:noFill/>
        </p:spPr>
        <p:txBody>
          <a:bodyPr wrap="none" rtlCol="0">
            <a:spAutoFit/>
          </a:bodyPr>
          <a:lstStyle/>
          <a:p>
            <a:r>
              <a:rPr lang="en-US" dirty="0"/>
              <a:t>Amanda Lehman</a:t>
            </a:r>
          </a:p>
          <a:p>
            <a:r>
              <a:rPr lang="en-US" dirty="0" smtClean="0"/>
              <a:t/>
            </a:r>
            <a:br>
              <a:rPr lang="en-US" dirty="0" smtClean="0"/>
            </a:br>
            <a:r>
              <a:rPr lang="en-US" dirty="0" smtClean="0"/>
              <a:t>Digital Collections</a:t>
            </a:r>
            <a:br>
              <a:rPr lang="en-US" dirty="0" smtClean="0"/>
            </a:br>
            <a:r>
              <a:rPr lang="en-US" dirty="0" smtClean="0"/>
              <a:t>Librarian</a:t>
            </a:r>
            <a:br>
              <a:rPr lang="en-US" dirty="0" smtClean="0"/>
            </a:br>
            <a:r>
              <a:rPr lang="en-US" dirty="0" smtClean="0"/>
              <a:t/>
            </a:r>
            <a:br>
              <a:rPr lang="en-US" dirty="0" smtClean="0"/>
            </a:br>
            <a:endParaRPr lang="en-US" dirty="0"/>
          </a:p>
          <a:p>
            <a:r>
              <a:rPr lang="en-US" dirty="0"/>
              <a:t>Stephen </a:t>
            </a:r>
            <a:r>
              <a:rPr lang="en-US" dirty="0" smtClean="0"/>
              <a:t>Boss</a:t>
            </a:r>
            <a:br>
              <a:rPr lang="en-US" dirty="0" smtClean="0"/>
            </a:br>
            <a:r>
              <a:rPr lang="en-US" dirty="0" smtClean="0"/>
              <a:t/>
            </a:r>
            <a:br>
              <a:rPr lang="en-US" dirty="0" smtClean="0"/>
            </a:br>
            <a:r>
              <a:rPr lang="en-US" dirty="0" smtClean="0"/>
              <a:t>Information Technology</a:t>
            </a:r>
            <a:br>
              <a:rPr lang="en-US" dirty="0" smtClean="0"/>
            </a:br>
            <a:r>
              <a:rPr lang="en-US" dirty="0" smtClean="0"/>
              <a:t>Librarian</a:t>
            </a:r>
            <a:endParaRPr lang="en-US" dirty="0"/>
          </a:p>
        </p:txBody>
      </p:sp>
      <p:sp>
        <p:nvSpPr>
          <p:cNvPr id="3" name="TextBox 2">
            <a:extLst>
              <a:ext uri="{FF2B5EF4-FFF2-40B4-BE49-F238E27FC236}">
                <a16:creationId xmlns:a16="http://schemas.microsoft.com/office/drawing/2014/main" id="{3D5A892E-D304-486C-BFFD-FDD8C0276E3E}"/>
              </a:ext>
            </a:extLst>
          </p:cNvPr>
          <p:cNvSpPr txBox="1"/>
          <p:nvPr/>
        </p:nvSpPr>
        <p:spPr>
          <a:xfrm>
            <a:off x="9834282" y="595256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March 30, 2021</a:t>
            </a:r>
          </a:p>
        </p:txBody>
      </p:sp>
    </p:spTree>
    <p:extLst>
      <p:ext uri="{BB962C8B-B14F-4D97-AF65-F5344CB8AC3E}">
        <p14:creationId xmlns:p14="http://schemas.microsoft.com/office/powerpoint/2010/main" val="39283096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CME Group – Large exchanges trade crypto </a:t>
            </a:r>
          </a:p>
        </p:txBody>
      </p:sp>
      <p:pic>
        <p:nvPicPr>
          <p:cNvPr id="4" name="Content Placeholder 3"/>
          <p:cNvPicPr>
            <a:picLocks noGrp="1" noChangeAspect="1"/>
          </p:cNvPicPr>
          <p:nvPr>
            <p:ph idx="1"/>
          </p:nvPr>
        </p:nvPicPr>
        <p:blipFill>
          <a:blip r:embed="rId3"/>
          <a:stretch>
            <a:fillRect/>
          </a:stretch>
        </p:blipFill>
        <p:spPr>
          <a:xfrm>
            <a:off x="2103513" y="1899622"/>
            <a:ext cx="7982891" cy="4855854"/>
          </a:xfrm>
          <a:prstGeom prst="rect">
            <a:avLst/>
          </a:prstGeom>
        </p:spPr>
      </p:pic>
    </p:spTree>
    <p:extLst>
      <p:ext uri="{BB962C8B-B14F-4D97-AF65-F5344CB8AC3E}">
        <p14:creationId xmlns:p14="http://schemas.microsoft.com/office/powerpoint/2010/main" val="4650206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175" y="284176"/>
            <a:ext cx="10348824" cy="969858"/>
          </a:xfrm>
        </p:spPr>
        <p:txBody>
          <a:bodyPr/>
          <a:lstStyle/>
          <a:p>
            <a:r>
              <a:rPr lang="en-US"/>
              <a:t>Cryptocurrency – Jerome Powell</a:t>
            </a:r>
          </a:p>
        </p:txBody>
      </p:sp>
      <p:pic>
        <p:nvPicPr>
          <p:cNvPr id="4" name="Content Placeholder 3"/>
          <p:cNvPicPr>
            <a:picLocks noGrp="1" noChangeAspect="1"/>
          </p:cNvPicPr>
          <p:nvPr>
            <p:ph idx="1"/>
          </p:nvPr>
        </p:nvPicPr>
        <p:blipFill>
          <a:blip r:embed="rId3"/>
          <a:stretch>
            <a:fillRect/>
          </a:stretch>
        </p:blipFill>
        <p:spPr>
          <a:xfrm>
            <a:off x="4478137" y="1254034"/>
            <a:ext cx="6943725" cy="5237051"/>
          </a:xfrm>
          <a:prstGeom prst="rect">
            <a:avLst/>
          </a:prstGeom>
        </p:spPr>
      </p:pic>
      <p:sp>
        <p:nvSpPr>
          <p:cNvPr id="5" name="TextBox 4"/>
          <p:cNvSpPr txBox="1"/>
          <p:nvPr/>
        </p:nvSpPr>
        <p:spPr>
          <a:xfrm>
            <a:off x="195943" y="2324100"/>
            <a:ext cx="4282194" cy="4524315"/>
          </a:xfrm>
          <a:prstGeom prst="rect">
            <a:avLst/>
          </a:prstGeom>
          <a:noFill/>
        </p:spPr>
        <p:txBody>
          <a:bodyPr wrap="square" rtlCol="0">
            <a:spAutoFit/>
          </a:bodyPr>
          <a:lstStyle/>
          <a:p>
            <a:r>
              <a:rPr lang="en-US"/>
              <a:t>Jerome Powell , Chairman Federal</a:t>
            </a:r>
          </a:p>
          <a:p>
            <a:r>
              <a:rPr lang="en-US"/>
              <a:t> Reserve</a:t>
            </a:r>
          </a:p>
          <a:p>
            <a:endParaRPr lang="en-US"/>
          </a:p>
          <a:p>
            <a:r>
              <a:rPr lang="en-US"/>
              <a:t>“Cryptocurrencies remain an unstable</a:t>
            </a:r>
          </a:p>
          <a:p>
            <a:r>
              <a:rPr lang="en-US"/>
              <a:t> store of value and the central bank</a:t>
            </a:r>
          </a:p>
          <a:p>
            <a:r>
              <a:rPr lang="en-US"/>
              <a:t> is no hurry to introduce a competitor.”</a:t>
            </a:r>
          </a:p>
          <a:p>
            <a:endParaRPr lang="en-US"/>
          </a:p>
          <a:p>
            <a:r>
              <a:rPr lang="en-US"/>
              <a:t>“They’re highly volatile and </a:t>
            </a:r>
          </a:p>
          <a:p>
            <a:r>
              <a:rPr lang="en-US"/>
              <a:t>therefore not really useful stores</a:t>
            </a:r>
          </a:p>
          <a:p>
            <a:r>
              <a:rPr lang="en-US"/>
              <a:t> of value and they’re not backed</a:t>
            </a:r>
          </a:p>
          <a:p>
            <a:r>
              <a:rPr lang="en-US"/>
              <a:t> by anything,”</a:t>
            </a:r>
          </a:p>
          <a:p>
            <a:endParaRPr lang="en-US"/>
          </a:p>
          <a:p>
            <a:r>
              <a:rPr lang="en-US"/>
              <a:t>“It’s more a speculative asset that’s</a:t>
            </a:r>
          </a:p>
          <a:p>
            <a:r>
              <a:rPr lang="en-US"/>
              <a:t> essentially a substitute for gold</a:t>
            </a:r>
          </a:p>
          <a:p>
            <a:r>
              <a:rPr lang="en-US"/>
              <a:t> rather than for the dollar.”</a:t>
            </a:r>
          </a:p>
          <a:p>
            <a:endParaRPr lang="en-US"/>
          </a:p>
        </p:txBody>
      </p:sp>
    </p:spTree>
    <p:extLst>
      <p:ext uri="{BB962C8B-B14F-4D97-AF65-F5344CB8AC3E}">
        <p14:creationId xmlns:p14="http://schemas.microsoft.com/office/powerpoint/2010/main" val="24928833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975A2-2FEB-4338-839D-73365E38999D}"/>
              </a:ext>
            </a:extLst>
          </p:cNvPr>
          <p:cNvSpPr>
            <a:spLocks noGrp="1"/>
          </p:cNvSpPr>
          <p:nvPr>
            <p:ph type="title"/>
          </p:nvPr>
        </p:nvSpPr>
        <p:spPr>
          <a:xfrm>
            <a:off x="557336" y="284176"/>
            <a:ext cx="11318662" cy="1508760"/>
          </a:xfrm>
        </p:spPr>
        <p:txBody>
          <a:bodyPr/>
          <a:lstStyle/>
          <a:p>
            <a:pPr>
              <a:lnSpc>
                <a:spcPct val="90000"/>
              </a:lnSpc>
              <a:spcBef>
                <a:spcPts val="1200"/>
              </a:spcBef>
              <a:spcAft>
                <a:spcPts val="200"/>
              </a:spcAft>
            </a:pPr>
            <a:r>
              <a:rPr lang="en-US" err="1"/>
              <a:t>Beefcoin</a:t>
            </a:r>
            <a:r>
              <a:rPr lang="en-US"/>
              <a:t>  -  </a:t>
            </a:r>
            <a:r>
              <a:rPr lang="en-US" sz="3200">
                <a:ea typeface="+mj-lt"/>
                <a:cs typeface="+mj-lt"/>
              </a:rPr>
              <a:t>Learn How To make Money With Bitcoin</a:t>
            </a:r>
            <a:endParaRPr lang="en-US"/>
          </a:p>
          <a:p>
            <a:endParaRPr lang="en-US"/>
          </a:p>
        </p:txBody>
      </p:sp>
      <p:pic>
        <p:nvPicPr>
          <p:cNvPr id="4" name="Picture 4" descr="A picture containing application&#10;&#10;Description automatically generated">
            <a:extLst>
              <a:ext uri="{FF2B5EF4-FFF2-40B4-BE49-F238E27FC236}">
                <a16:creationId xmlns:a16="http://schemas.microsoft.com/office/drawing/2014/main" id="{19AE8E63-EAAB-47F9-A7AD-19C5F75D8DC1}"/>
              </a:ext>
            </a:extLst>
          </p:cNvPr>
          <p:cNvPicPr>
            <a:picLocks noChangeAspect="1"/>
          </p:cNvPicPr>
          <p:nvPr/>
        </p:nvPicPr>
        <p:blipFill>
          <a:blip r:embed="rId3"/>
          <a:stretch>
            <a:fillRect/>
          </a:stretch>
        </p:blipFill>
        <p:spPr>
          <a:xfrm>
            <a:off x="1051984" y="3182080"/>
            <a:ext cx="2743200" cy="1277007"/>
          </a:xfrm>
          <a:prstGeom prst="rect">
            <a:avLst/>
          </a:prstGeom>
        </p:spPr>
      </p:pic>
      <p:pic>
        <p:nvPicPr>
          <p:cNvPr id="7" name="Picture 7">
            <a:extLst>
              <a:ext uri="{FF2B5EF4-FFF2-40B4-BE49-F238E27FC236}">
                <a16:creationId xmlns:a16="http://schemas.microsoft.com/office/drawing/2014/main" id="{7781664E-675E-4036-AE0E-0165EA0BC923}"/>
              </a:ext>
            </a:extLst>
          </p:cNvPr>
          <p:cNvPicPr>
            <a:picLocks noGrp="1" noChangeAspect="1"/>
          </p:cNvPicPr>
          <p:nvPr>
            <p:ph idx="1"/>
          </p:nvPr>
        </p:nvPicPr>
        <p:blipFill>
          <a:blip r:embed="rId4"/>
          <a:stretch>
            <a:fillRect/>
          </a:stretch>
        </p:blipFill>
        <p:spPr>
          <a:xfrm>
            <a:off x="5079206" y="2032530"/>
            <a:ext cx="6350000" cy="3571875"/>
          </a:xfrm>
        </p:spPr>
      </p:pic>
    </p:spTree>
    <p:extLst>
      <p:ext uri="{BB962C8B-B14F-4D97-AF65-F5344CB8AC3E}">
        <p14:creationId xmlns:p14="http://schemas.microsoft.com/office/powerpoint/2010/main" val="2273199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Blockchain-based companies</a:t>
            </a:r>
          </a:p>
        </p:txBody>
      </p:sp>
      <p:sp>
        <p:nvSpPr>
          <p:cNvPr id="3" name="Content Placeholder 2"/>
          <p:cNvSpPr>
            <a:spLocks noGrp="1"/>
          </p:cNvSpPr>
          <p:nvPr>
            <p:ph idx="1"/>
          </p:nvPr>
        </p:nvSpPr>
        <p:spPr/>
        <p:txBody>
          <a:bodyPr vert="horz" lIns="91440" tIns="45720" rIns="91440" bIns="45720" rtlCol="0" anchor="t">
            <a:normAutofit/>
          </a:bodyPr>
          <a:lstStyle/>
          <a:p>
            <a:r>
              <a:rPr lang="en-US"/>
              <a:t>Colorado – 22</a:t>
            </a:r>
          </a:p>
          <a:p>
            <a:r>
              <a:rPr lang="en-US"/>
              <a:t>Chicago – 41</a:t>
            </a:r>
          </a:p>
          <a:p>
            <a:r>
              <a:rPr lang="en-US"/>
              <a:t>Austin – 38</a:t>
            </a:r>
          </a:p>
          <a:p>
            <a:r>
              <a:rPr lang="en-US"/>
              <a:t>Boston – 18</a:t>
            </a:r>
          </a:p>
          <a:p>
            <a:r>
              <a:rPr lang="en-US"/>
              <a:t>Los Angeles – 45</a:t>
            </a:r>
          </a:p>
          <a:p>
            <a:r>
              <a:rPr lang="en-US"/>
              <a:t>Seattle – 21</a:t>
            </a:r>
          </a:p>
          <a:p>
            <a:r>
              <a:rPr lang="en-US"/>
              <a:t>New York City – 62</a:t>
            </a:r>
          </a:p>
          <a:p>
            <a:r>
              <a:rPr lang="en-US"/>
              <a:t>Wyoming - 7</a:t>
            </a:r>
          </a:p>
          <a:p>
            <a:endParaRPr lang="en-US"/>
          </a:p>
          <a:p>
            <a:endParaRPr lang="en-US"/>
          </a:p>
        </p:txBody>
      </p:sp>
    </p:spTree>
    <p:extLst>
      <p:ext uri="{BB962C8B-B14F-4D97-AF65-F5344CB8AC3E}">
        <p14:creationId xmlns:p14="http://schemas.microsoft.com/office/powerpoint/2010/main" val="40204790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24A82-4E58-44DC-8B92-C4C72E136347}"/>
              </a:ext>
            </a:extLst>
          </p:cNvPr>
          <p:cNvSpPr>
            <a:spLocks noGrp="1"/>
          </p:cNvSpPr>
          <p:nvPr>
            <p:ph type="title"/>
          </p:nvPr>
        </p:nvSpPr>
        <p:spPr/>
        <p:txBody>
          <a:bodyPr/>
          <a:lstStyle/>
          <a:p>
            <a:r>
              <a:rPr lang="en-US">
                <a:ea typeface="+mj-lt"/>
                <a:cs typeface="+mj-lt"/>
              </a:rPr>
              <a:t>Salt - crypto-backed lending </a:t>
            </a:r>
            <a:endParaRPr lang="en-US"/>
          </a:p>
        </p:txBody>
      </p:sp>
      <p:pic>
        <p:nvPicPr>
          <p:cNvPr id="4" name="Picture 4" descr="Graphical user interface, website&#10;&#10;Description automatically generated">
            <a:extLst>
              <a:ext uri="{FF2B5EF4-FFF2-40B4-BE49-F238E27FC236}">
                <a16:creationId xmlns:a16="http://schemas.microsoft.com/office/drawing/2014/main" id="{57178203-F02B-4C22-BDB0-34E1D2F09CAD}"/>
              </a:ext>
            </a:extLst>
          </p:cNvPr>
          <p:cNvPicPr>
            <a:picLocks noGrp="1" noChangeAspect="1"/>
          </p:cNvPicPr>
          <p:nvPr>
            <p:ph idx="1"/>
          </p:nvPr>
        </p:nvPicPr>
        <p:blipFill>
          <a:blip r:embed="rId3"/>
          <a:stretch>
            <a:fillRect/>
          </a:stretch>
        </p:blipFill>
        <p:spPr>
          <a:xfrm>
            <a:off x="1202919" y="2058331"/>
            <a:ext cx="9784080" cy="4112937"/>
          </a:xfrm>
        </p:spPr>
      </p:pic>
    </p:spTree>
    <p:extLst>
      <p:ext uri="{BB962C8B-B14F-4D97-AF65-F5344CB8AC3E}">
        <p14:creationId xmlns:p14="http://schemas.microsoft.com/office/powerpoint/2010/main" val="11665929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Blockchain – beyond the hype</a:t>
            </a:r>
          </a:p>
        </p:txBody>
      </p:sp>
      <p:pic>
        <p:nvPicPr>
          <p:cNvPr id="4" name="Content Placeholder 3"/>
          <p:cNvPicPr>
            <a:picLocks noGrp="1" noChangeAspect="1"/>
          </p:cNvPicPr>
          <p:nvPr>
            <p:ph idx="1"/>
          </p:nvPr>
        </p:nvPicPr>
        <p:blipFill>
          <a:blip r:embed="rId3"/>
          <a:stretch>
            <a:fillRect/>
          </a:stretch>
        </p:blipFill>
        <p:spPr>
          <a:xfrm>
            <a:off x="199373" y="1969695"/>
            <a:ext cx="8023504" cy="3952007"/>
          </a:xfrm>
          <a:prstGeom prst="rect">
            <a:avLst/>
          </a:prstGeom>
        </p:spPr>
      </p:pic>
      <p:pic>
        <p:nvPicPr>
          <p:cNvPr id="3" name="Picture 4" descr="A picture containing text&#10;&#10;Description automatically generated">
            <a:extLst>
              <a:ext uri="{FF2B5EF4-FFF2-40B4-BE49-F238E27FC236}">
                <a16:creationId xmlns:a16="http://schemas.microsoft.com/office/drawing/2014/main" id="{7F7E49B2-0915-4BC1-9D8E-D449B3C9F3A5}"/>
              </a:ext>
            </a:extLst>
          </p:cNvPr>
          <p:cNvPicPr>
            <a:picLocks noChangeAspect="1"/>
          </p:cNvPicPr>
          <p:nvPr/>
        </p:nvPicPr>
        <p:blipFill rotWithShape="1">
          <a:blip r:embed="rId4"/>
          <a:srcRect l="14784" r="24151" b="274"/>
          <a:stretch/>
        </p:blipFill>
        <p:spPr>
          <a:xfrm>
            <a:off x="8619881" y="1508943"/>
            <a:ext cx="3148609" cy="3842584"/>
          </a:xfrm>
          <a:prstGeom prst="rect">
            <a:avLst/>
          </a:prstGeom>
        </p:spPr>
      </p:pic>
    </p:spTree>
    <p:extLst>
      <p:ext uri="{BB962C8B-B14F-4D97-AF65-F5344CB8AC3E}">
        <p14:creationId xmlns:p14="http://schemas.microsoft.com/office/powerpoint/2010/main" val="28690730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Blockchain in Wyoming</a:t>
            </a:r>
          </a:p>
        </p:txBody>
      </p:sp>
      <p:pic>
        <p:nvPicPr>
          <p:cNvPr id="4" name="Picture 3"/>
          <p:cNvPicPr>
            <a:picLocks noChangeAspect="1"/>
          </p:cNvPicPr>
          <p:nvPr/>
        </p:nvPicPr>
        <p:blipFill>
          <a:blip r:embed="rId3"/>
          <a:stretch>
            <a:fillRect/>
          </a:stretch>
        </p:blipFill>
        <p:spPr>
          <a:xfrm>
            <a:off x="2116638" y="1988878"/>
            <a:ext cx="8296275" cy="4629150"/>
          </a:xfrm>
          <a:prstGeom prst="rect">
            <a:avLst/>
          </a:prstGeom>
        </p:spPr>
      </p:pic>
    </p:spTree>
    <p:extLst>
      <p:ext uri="{BB962C8B-B14F-4D97-AF65-F5344CB8AC3E}">
        <p14:creationId xmlns:p14="http://schemas.microsoft.com/office/powerpoint/2010/main" val="36958626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3"/>
          <a:stretch>
            <a:fillRect/>
          </a:stretch>
        </p:blipFill>
        <p:spPr>
          <a:xfrm>
            <a:off x="891396" y="303902"/>
            <a:ext cx="10192559" cy="6176603"/>
          </a:xfrm>
          <a:prstGeom prst="rect">
            <a:avLst/>
          </a:prstGeom>
        </p:spPr>
      </p:pic>
    </p:spTree>
    <p:extLst>
      <p:ext uri="{BB962C8B-B14F-4D97-AF65-F5344CB8AC3E}">
        <p14:creationId xmlns:p14="http://schemas.microsoft.com/office/powerpoint/2010/main" val="41305115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84176"/>
            <a:ext cx="10712679" cy="1508760"/>
          </a:xfrm>
        </p:spPr>
        <p:txBody>
          <a:bodyPr>
            <a:normAutofit/>
          </a:bodyPr>
          <a:lstStyle/>
          <a:p>
            <a:r>
              <a:rPr lang="en-US"/>
              <a:t>UW – Wyoming advanced blockchain lab</a:t>
            </a:r>
          </a:p>
        </p:txBody>
      </p:sp>
      <p:sp>
        <p:nvSpPr>
          <p:cNvPr id="3" name="Content Placeholder 2"/>
          <p:cNvSpPr>
            <a:spLocks noGrp="1"/>
          </p:cNvSpPr>
          <p:nvPr>
            <p:ph idx="1"/>
          </p:nvPr>
        </p:nvSpPr>
        <p:spPr/>
        <p:txBody>
          <a:bodyPr vert="horz" lIns="91440" tIns="45720" rIns="91440" bIns="45720" rtlCol="0" anchor="t">
            <a:normAutofit/>
          </a:bodyPr>
          <a:lstStyle/>
          <a:p>
            <a:r>
              <a:rPr lang="en-US" sz="2800"/>
              <a:t>Wyoming Advanced Blockchain Research Lab</a:t>
            </a:r>
          </a:p>
          <a:p>
            <a:endParaRPr lang="en-US" sz="2800"/>
          </a:p>
          <a:p>
            <a:pPr lvl="1"/>
            <a:r>
              <a:rPr lang="en-US" sz="2800"/>
              <a:t>Funded by cryptocurrency &amp; University/Legislature match.  </a:t>
            </a:r>
            <a:r>
              <a:rPr lang="en-US" sz="2800">
                <a:hlinkClick r:id="rId3"/>
              </a:rPr>
              <a:t>IOHK</a:t>
            </a:r>
            <a:r>
              <a:rPr lang="en-US" sz="2800"/>
              <a:t> - peer-to-peer innovation</a:t>
            </a:r>
          </a:p>
          <a:p>
            <a:pPr lvl="1"/>
            <a:r>
              <a:rPr lang="en-US" sz="2800">
                <a:ea typeface="+mn-lt"/>
                <a:cs typeface="+mn-lt"/>
              </a:rPr>
              <a:t>R&amp;D lab focused on Formal Verification, Smart Contracts, and Secure Hardware related to </a:t>
            </a:r>
            <a:r>
              <a:rPr lang="en-US" sz="2800" err="1">
                <a:ea typeface="+mn-lt"/>
                <a:cs typeface="+mn-lt"/>
              </a:rPr>
              <a:t>Realworld</a:t>
            </a:r>
            <a:r>
              <a:rPr lang="en-US" sz="2800">
                <a:ea typeface="+mn-lt"/>
                <a:cs typeface="+mn-lt"/>
              </a:rPr>
              <a:t> Blockchain Applications</a:t>
            </a:r>
            <a:endParaRPr lang="en-US" sz="2800"/>
          </a:p>
          <a:p>
            <a:pPr lvl="1"/>
            <a:r>
              <a:rPr lang="en-US" sz="2800"/>
              <a:t>Business connections in Stake Pool research with Cardano (related to smart contracts)</a:t>
            </a:r>
          </a:p>
        </p:txBody>
      </p:sp>
      <p:sp>
        <p:nvSpPr>
          <p:cNvPr id="5" name="TextBox 4"/>
          <p:cNvSpPr txBox="1"/>
          <p:nvPr/>
        </p:nvSpPr>
        <p:spPr>
          <a:xfrm>
            <a:off x="391886" y="1335089"/>
            <a:ext cx="2808461" cy="369332"/>
          </a:xfrm>
          <a:prstGeom prst="rect">
            <a:avLst/>
          </a:prstGeom>
          <a:noFill/>
        </p:spPr>
        <p:txBody>
          <a:bodyPr wrap="none" rtlCol="0">
            <a:spAutoFit/>
          </a:bodyPr>
          <a:lstStyle/>
          <a:p>
            <a:r>
              <a:rPr lang="en-US">
                <a:solidFill>
                  <a:schemeClr val="bg1"/>
                </a:solidFill>
              </a:rPr>
              <a:t>http://www.uwyo.edu/iohk/</a:t>
            </a:r>
          </a:p>
        </p:txBody>
      </p:sp>
    </p:spTree>
    <p:extLst>
      <p:ext uri="{BB962C8B-B14F-4D97-AF65-F5344CB8AC3E}">
        <p14:creationId xmlns:p14="http://schemas.microsoft.com/office/powerpoint/2010/main" val="24855600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02919" y="284176"/>
            <a:ext cx="9784080" cy="1508760"/>
          </a:xfrm>
        </p:spPr>
        <p:txBody>
          <a:bodyPr vert="horz" lIns="91440" tIns="45720" rIns="91440" bIns="45720" rtlCol="0" anchor="ctr">
            <a:normAutofit/>
          </a:bodyPr>
          <a:lstStyle/>
          <a:p>
            <a:r>
              <a:rPr lang="en-US" sz="3400"/>
              <a:t>UW – </a:t>
            </a:r>
            <a:br>
              <a:rPr lang="en-US" sz="3400"/>
            </a:br>
            <a:r>
              <a:rPr lang="en-US" sz="3400"/>
              <a:t>Center for Blockchain &amp; Digital Innovation</a:t>
            </a:r>
          </a:p>
        </p:txBody>
      </p:sp>
      <p:pic>
        <p:nvPicPr>
          <p:cNvPr id="3" name="Picture 4">
            <a:extLst>
              <a:ext uri="{FF2B5EF4-FFF2-40B4-BE49-F238E27FC236}">
                <a16:creationId xmlns:a16="http://schemas.microsoft.com/office/drawing/2014/main" id="{75F1A4D3-C04D-4C46-9540-73DB55BE61A5}"/>
              </a:ext>
            </a:extLst>
          </p:cNvPr>
          <p:cNvPicPr>
            <a:picLocks noChangeAspect="1"/>
          </p:cNvPicPr>
          <p:nvPr/>
        </p:nvPicPr>
        <p:blipFill rotWithShape="1">
          <a:blip r:embed="rId3"/>
          <a:srcRect l="20774" r="31584" b="-1"/>
          <a:stretch/>
        </p:blipFill>
        <p:spPr>
          <a:xfrm>
            <a:off x="483" y="1822028"/>
            <a:ext cx="4342417" cy="5035972"/>
          </a:xfrm>
          <a:prstGeom prst="rect">
            <a:avLst/>
          </a:prstGeom>
        </p:spPr>
      </p:pic>
      <p:sp>
        <p:nvSpPr>
          <p:cNvPr id="4" name="TextBox 3">
            <a:extLst>
              <a:ext uri="{FF2B5EF4-FFF2-40B4-BE49-F238E27FC236}">
                <a16:creationId xmlns:a16="http://schemas.microsoft.com/office/drawing/2014/main" id="{8DA4B3FA-945A-4A04-88D6-68E87AA35673}"/>
              </a:ext>
            </a:extLst>
          </p:cNvPr>
          <p:cNvSpPr txBox="1"/>
          <p:nvPr/>
        </p:nvSpPr>
        <p:spPr>
          <a:xfrm>
            <a:off x="4772025" y="2011680"/>
            <a:ext cx="6524625" cy="4206240"/>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indent="-182880" defTabSz="914400">
              <a:lnSpc>
                <a:spcPct val="90000"/>
              </a:lnSpc>
              <a:spcAft>
                <a:spcPts val="600"/>
              </a:spcAft>
              <a:buClr>
                <a:schemeClr val="tx1"/>
              </a:buClr>
              <a:buFont typeface="Wingdings" pitchFamily="2" charset="2"/>
              <a:buChar char=""/>
            </a:pPr>
            <a:r>
              <a:rPr lang="en-US"/>
              <a:t>“This tech is going to fundamentally change the way businesses and consumers operate in the future, very much like the internet did,” says Steven Lupien, an adjunct professor of finance and director of the new UW center.</a:t>
            </a:r>
            <a:br>
              <a:rPr lang="en-US"/>
            </a:br>
            <a:r>
              <a:rPr lang="en-US"/>
              <a:t/>
            </a:r>
            <a:br>
              <a:rPr lang="en-US"/>
            </a:br>
            <a:r>
              <a:rPr lang="en-US"/>
              <a:t>Center can serve as a </a:t>
            </a:r>
          </a:p>
          <a:p>
            <a:pPr marL="285750" indent="-182880" defTabSz="914400">
              <a:lnSpc>
                <a:spcPct val="90000"/>
              </a:lnSpc>
              <a:spcAft>
                <a:spcPts val="600"/>
              </a:spcAft>
              <a:buClr>
                <a:schemeClr val="tx1"/>
              </a:buClr>
              <a:buFont typeface="Wingdings" pitchFamily="2" charset="2"/>
              <a:buChar char=""/>
            </a:pPr>
            <a:r>
              <a:rPr lang="en-US"/>
              <a:t>Portal to centralize development / innovation</a:t>
            </a:r>
          </a:p>
          <a:p>
            <a:pPr marL="285750" indent="-182880" defTabSz="914400">
              <a:lnSpc>
                <a:spcPct val="90000"/>
              </a:lnSpc>
              <a:spcAft>
                <a:spcPts val="600"/>
              </a:spcAft>
              <a:buClr>
                <a:schemeClr val="tx1"/>
              </a:buClr>
              <a:buFont typeface="Wingdings" pitchFamily="2" charset="2"/>
              <a:buChar char=""/>
            </a:pPr>
            <a:r>
              <a:rPr lang="en-US"/>
              <a:t>Leader to capitalize on legislative "head start" </a:t>
            </a:r>
          </a:p>
          <a:p>
            <a:pPr marL="285750" indent="-182880" defTabSz="914400">
              <a:lnSpc>
                <a:spcPct val="90000"/>
              </a:lnSpc>
              <a:spcAft>
                <a:spcPts val="600"/>
              </a:spcAft>
              <a:buClr>
                <a:schemeClr val="tx1"/>
              </a:buClr>
              <a:buFont typeface="Wingdings" pitchFamily="2" charset="2"/>
              <a:buChar char=""/>
            </a:pPr>
            <a:r>
              <a:rPr lang="en-US"/>
              <a:t>Partner to support innovation starting with, and living in Wyoming.  </a:t>
            </a:r>
          </a:p>
          <a:p>
            <a:pPr marL="285750" indent="-182880" defTabSz="914400">
              <a:lnSpc>
                <a:spcPct val="90000"/>
              </a:lnSpc>
              <a:spcAft>
                <a:spcPts val="600"/>
              </a:spcAft>
              <a:buClr>
                <a:schemeClr val="tx1"/>
              </a:buClr>
              <a:buFont typeface="Wingdings" pitchFamily="2" charset="2"/>
              <a:buChar char=""/>
            </a:pPr>
            <a:endParaRPr lang="en-US"/>
          </a:p>
          <a:p>
            <a:pPr marL="102870" defTabSz="914400">
              <a:lnSpc>
                <a:spcPct val="90000"/>
              </a:lnSpc>
              <a:spcAft>
                <a:spcPts val="600"/>
              </a:spcAft>
              <a:buClr>
                <a:schemeClr val="tx1"/>
              </a:buClr>
            </a:pPr>
            <a:r>
              <a:rPr lang="en-US">
                <a:ea typeface="+mn-lt"/>
                <a:cs typeface="+mn-lt"/>
              </a:rPr>
              <a:t>We have a perfect storm (and unique so far) of legislation, innovative businesses, wide-open horizon for innovation</a:t>
            </a:r>
            <a:endParaRPr lang="en-US"/>
          </a:p>
        </p:txBody>
      </p:sp>
    </p:spTree>
    <p:extLst>
      <p:ext uri="{BB962C8B-B14F-4D97-AF65-F5344CB8AC3E}">
        <p14:creationId xmlns:p14="http://schemas.microsoft.com/office/powerpoint/2010/main" val="2110415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C7E22F2-9AB1-49DB-AC70-E69128F12F3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791ECB3-F418-4BD4-95F3-65756534EA8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w="22225">
            <a:solidFill>
              <a:srgbClr val="6441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Graphical user interface, website&#10;&#10;Description automatically generated">
            <a:extLst>
              <a:ext uri="{FF2B5EF4-FFF2-40B4-BE49-F238E27FC236}">
                <a16:creationId xmlns:a16="http://schemas.microsoft.com/office/drawing/2014/main" id="{CA90E9A5-FCEE-4747-8D02-CE8139B556A4}"/>
              </a:ext>
            </a:extLst>
          </p:cNvPr>
          <p:cNvPicPr>
            <a:picLocks noGrp="1" noChangeAspect="1"/>
          </p:cNvPicPr>
          <p:nvPr>
            <p:ph idx="1"/>
          </p:nvPr>
        </p:nvPicPr>
        <p:blipFill rotWithShape="1">
          <a:blip r:embed="rId3"/>
          <a:srcRect r="1" b="11539"/>
          <a:stretch/>
        </p:blipFill>
        <p:spPr>
          <a:xfrm>
            <a:off x="643467" y="643467"/>
            <a:ext cx="10905066" cy="5571066"/>
          </a:xfrm>
          <a:prstGeom prst="rect">
            <a:avLst/>
          </a:prstGeom>
        </p:spPr>
      </p:pic>
    </p:spTree>
    <p:extLst>
      <p:ext uri="{BB962C8B-B14F-4D97-AF65-F5344CB8AC3E}">
        <p14:creationId xmlns:p14="http://schemas.microsoft.com/office/powerpoint/2010/main" val="9669114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8D3D0-A57B-487A-A98A-2671E8CE453D}"/>
              </a:ext>
            </a:extLst>
          </p:cNvPr>
          <p:cNvSpPr>
            <a:spLocks noGrp="1"/>
          </p:cNvSpPr>
          <p:nvPr>
            <p:ph type="title"/>
          </p:nvPr>
        </p:nvSpPr>
        <p:spPr/>
        <p:txBody>
          <a:bodyPr/>
          <a:lstStyle/>
          <a:p>
            <a:r>
              <a:rPr lang="en-US"/>
              <a:t>Wyoming</a:t>
            </a:r>
          </a:p>
        </p:txBody>
      </p:sp>
      <p:sp>
        <p:nvSpPr>
          <p:cNvPr id="3" name="Content Placeholder 2">
            <a:extLst>
              <a:ext uri="{FF2B5EF4-FFF2-40B4-BE49-F238E27FC236}">
                <a16:creationId xmlns:a16="http://schemas.microsoft.com/office/drawing/2014/main" id="{6F1B0FB1-74BD-46C5-9FAD-A7A1EA2E8C4E}"/>
              </a:ext>
            </a:extLst>
          </p:cNvPr>
          <p:cNvSpPr>
            <a:spLocks noGrp="1"/>
          </p:cNvSpPr>
          <p:nvPr>
            <p:ph idx="1"/>
          </p:nvPr>
        </p:nvSpPr>
        <p:spPr>
          <a:xfrm>
            <a:off x="3087324" y="2011680"/>
            <a:ext cx="7899675" cy="4206240"/>
          </a:xfrm>
        </p:spPr>
        <p:txBody>
          <a:bodyPr vert="horz" lIns="91440" tIns="45720" rIns="91440" bIns="45720" rtlCol="0" anchor="t">
            <a:normAutofit/>
          </a:bodyPr>
          <a:lstStyle/>
          <a:p>
            <a:r>
              <a:rPr lang="en-US">
                <a:ea typeface="+mn-lt"/>
                <a:cs typeface="+mn-lt"/>
                <a:hlinkClick r:id="rId3"/>
              </a:rPr>
              <a:t>307 Pool</a:t>
            </a:r>
            <a:r>
              <a:rPr lang="en-US">
                <a:ea typeface="+mn-lt"/>
                <a:cs typeface="+mn-lt"/>
              </a:rPr>
              <a:t> is a Wyoming-based business. We are educators, with a passion for teaching kids about technology, privacy, and blockchain. Please delegate and help us continue to educate.</a:t>
            </a:r>
          </a:p>
          <a:p>
            <a:r>
              <a:rPr lang="en-US" b="1">
                <a:hlinkClick r:id="rId4"/>
              </a:rPr>
              <a:t>Wyoming Blockchain Coalition</a:t>
            </a:r>
            <a:endParaRPr lang="en-US"/>
          </a:p>
          <a:p>
            <a:pPr lvl="1"/>
            <a:r>
              <a:rPr lang="en-US">
                <a:ea typeface="+mn-lt"/>
                <a:cs typeface="+mn-lt"/>
              </a:rPr>
              <a:t>The Wyoming Blockchain Coalition is comprised of business, political and legal leaders advocating for the adoption of Blockchain technology in Wyoming... The Wyoming Blockchain Coalition is an advocate for the adoption of the blockchain platform in Wyoming. We believe this will increase cost savings, efficiencies and business in Wyoming.</a:t>
            </a:r>
            <a:endParaRPr lang="en-US"/>
          </a:p>
          <a:p>
            <a:endParaRPr lang="en-US" b="1"/>
          </a:p>
          <a:p>
            <a:endParaRPr lang="en-US"/>
          </a:p>
          <a:p>
            <a:endParaRPr lang="en-US"/>
          </a:p>
        </p:txBody>
      </p:sp>
      <p:pic>
        <p:nvPicPr>
          <p:cNvPr id="4" name="Picture 4" descr="A picture containing text, orange, dark, light&#10;&#10;Description automatically generated">
            <a:extLst>
              <a:ext uri="{FF2B5EF4-FFF2-40B4-BE49-F238E27FC236}">
                <a16:creationId xmlns:a16="http://schemas.microsoft.com/office/drawing/2014/main" id="{7EC85EDA-BD5C-4AC5-BE78-AF4C07DEDB23}"/>
              </a:ext>
            </a:extLst>
          </p:cNvPr>
          <p:cNvPicPr>
            <a:picLocks noChangeAspect="1"/>
          </p:cNvPicPr>
          <p:nvPr/>
        </p:nvPicPr>
        <p:blipFill>
          <a:blip r:embed="rId5"/>
          <a:stretch>
            <a:fillRect/>
          </a:stretch>
        </p:blipFill>
        <p:spPr>
          <a:xfrm>
            <a:off x="409832" y="4074641"/>
            <a:ext cx="2743200" cy="685800"/>
          </a:xfrm>
          <a:prstGeom prst="rect">
            <a:avLst/>
          </a:prstGeom>
        </p:spPr>
      </p:pic>
      <p:pic>
        <p:nvPicPr>
          <p:cNvPr id="5" name="Picture 5" descr="A picture containing text, sky, outdoor, mountain&#10;&#10;Description automatically generated">
            <a:extLst>
              <a:ext uri="{FF2B5EF4-FFF2-40B4-BE49-F238E27FC236}">
                <a16:creationId xmlns:a16="http://schemas.microsoft.com/office/drawing/2014/main" id="{CA758802-81CD-449D-9214-8ACBCB9F2E95}"/>
              </a:ext>
            </a:extLst>
          </p:cNvPr>
          <p:cNvPicPr>
            <a:picLocks noChangeAspect="1"/>
          </p:cNvPicPr>
          <p:nvPr/>
        </p:nvPicPr>
        <p:blipFill>
          <a:blip r:embed="rId6"/>
          <a:stretch>
            <a:fillRect/>
          </a:stretch>
        </p:blipFill>
        <p:spPr>
          <a:xfrm>
            <a:off x="306859" y="1953912"/>
            <a:ext cx="2743199" cy="1714499"/>
          </a:xfrm>
          <a:prstGeom prst="rect">
            <a:avLst/>
          </a:prstGeom>
        </p:spPr>
      </p:pic>
    </p:spTree>
    <p:extLst>
      <p:ext uri="{BB962C8B-B14F-4D97-AF65-F5344CB8AC3E}">
        <p14:creationId xmlns:p14="http://schemas.microsoft.com/office/powerpoint/2010/main" val="11303085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829" y="284176"/>
            <a:ext cx="10399170" cy="1508760"/>
          </a:xfrm>
        </p:spPr>
        <p:txBody>
          <a:bodyPr/>
          <a:lstStyle/>
          <a:p>
            <a:r>
              <a:rPr lang="en-US"/>
              <a:t>Libraries &amp; Blockchain</a:t>
            </a:r>
          </a:p>
        </p:txBody>
      </p:sp>
      <p:sp>
        <p:nvSpPr>
          <p:cNvPr id="3" name="Content Placeholder 2"/>
          <p:cNvSpPr>
            <a:spLocks noGrp="1"/>
          </p:cNvSpPr>
          <p:nvPr>
            <p:ph idx="1"/>
          </p:nvPr>
        </p:nvSpPr>
        <p:spPr>
          <a:xfrm>
            <a:off x="1202918" y="2011680"/>
            <a:ext cx="10161767" cy="4754880"/>
          </a:xfrm>
        </p:spPr>
        <p:txBody>
          <a:bodyPr>
            <a:normAutofit/>
          </a:bodyPr>
          <a:lstStyle/>
          <a:p>
            <a:endParaRPr lang="en-US"/>
          </a:p>
          <a:p>
            <a:endParaRPr lang="en-US"/>
          </a:p>
          <a:p>
            <a:endParaRPr lang="en-US"/>
          </a:p>
          <a:p>
            <a:endParaRPr lang="en-US"/>
          </a:p>
          <a:p>
            <a:endParaRPr lang="en-US"/>
          </a:p>
          <a:p>
            <a:endParaRPr lang="en-US"/>
          </a:p>
        </p:txBody>
      </p:sp>
      <p:pic>
        <p:nvPicPr>
          <p:cNvPr id="4" name="Picture 3"/>
          <p:cNvPicPr>
            <a:picLocks noChangeAspect="1"/>
          </p:cNvPicPr>
          <p:nvPr/>
        </p:nvPicPr>
        <p:blipFill>
          <a:blip r:embed="rId3"/>
          <a:stretch>
            <a:fillRect/>
          </a:stretch>
        </p:blipFill>
        <p:spPr>
          <a:xfrm>
            <a:off x="1202918" y="2107183"/>
            <a:ext cx="9879874" cy="4112234"/>
          </a:xfrm>
          <a:prstGeom prst="rect">
            <a:avLst/>
          </a:prstGeom>
        </p:spPr>
      </p:pic>
      <p:sp>
        <p:nvSpPr>
          <p:cNvPr id="5" name="TextBox 4"/>
          <p:cNvSpPr txBox="1"/>
          <p:nvPr/>
        </p:nvSpPr>
        <p:spPr>
          <a:xfrm>
            <a:off x="1125676" y="6314920"/>
            <a:ext cx="6882012" cy="369332"/>
          </a:xfrm>
          <a:prstGeom prst="rect">
            <a:avLst/>
          </a:prstGeom>
          <a:noFill/>
        </p:spPr>
        <p:txBody>
          <a:bodyPr wrap="none" rtlCol="0">
            <a:spAutoFit/>
          </a:bodyPr>
          <a:lstStyle/>
          <a:p>
            <a:r>
              <a:rPr lang="en-US"/>
              <a:t>https://www.cbinsights.com/research/industries-disrupted-blockchain/</a:t>
            </a:r>
          </a:p>
        </p:txBody>
      </p:sp>
    </p:spTree>
    <p:extLst>
      <p:ext uri="{BB962C8B-B14F-4D97-AF65-F5344CB8AC3E}">
        <p14:creationId xmlns:p14="http://schemas.microsoft.com/office/powerpoint/2010/main" val="22570073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Libraries &amp; blockchain</a:t>
            </a:r>
          </a:p>
        </p:txBody>
      </p:sp>
      <p:pic>
        <p:nvPicPr>
          <p:cNvPr id="4" name="Content Placeholder 3"/>
          <p:cNvPicPr>
            <a:picLocks noGrp="1" noChangeAspect="1"/>
          </p:cNvPicPr>
          <p:nvPr>
            <p:ph idx="1"/>
          </p:nvPr>
        </p:nvPicPr>
        <p:blipFill>
          <a:blip r:embed="rId3"/>
          <a:stretch>
            <a:fillRect/>
          </a:stretch>
        </p:blipFill>
        <p:spPr>
          <a:xfrm>
            <a:off x="825775" y="1969623"/>
            <a:ext cx="10161224" cy="4760431"/>
          </a:xfrm>
          <a:prstGeom prst="rect">
            <a:avLst/>
          </a:prstGeom>
        </p:spPr>
      </p:pic>
    </p:spTree>
    <p:extLst>
      <p:ext uri="{BB962C8B-B14F-4D97-AF65-F5344CB8AC3E}">
        <p14:creationId xmlns:p14="http://schemas.microsoft.com/office/powerpoint/2010/main" val="29760618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Libraries &amp; Blockchain – Other Potential uses </a:t>
            </a:r>
          </a:p>
        </p:txBody>
      </p:sp>
      <p:sp>
        <p:nvSpPr>
          <p:cNvPr id="3" name="Content Placeholder 2"/>
          <p:cNvSpPr>
            <a:spLocks noGrp="1"/>
          </p:cNvSpPr>
          <p:nvPr>
            <p:ph idx="1"/>
          </p:nvPr>
        </p:nvSpPr>
        <p:spPr>
          <a:xfrm>
            <a:off x="480333" y="1867163"/>
            <a:ext cx="10927079" cy="4810584"/>
          </a:xfrm>
        </p:spPr>
        <p:txBody>
          <a:bodyPr vert="horz" lIns="91440" tIns="45720" rIns="91440" bIns="45720" rtlCol="0" anchor="t">
            <a:noAutofit/>
          </a:bodyPr>
          <a:lstStyle/>
          <a:p>
            <a:pPr lvl="1"/>
            <a:r>
              <a:rPr lang="en-US" sz="2400" dirty="0"/>
              <a:t>Metadata</a:t>
            </a:r>
          </a:p>
          <a:p>
            <a:pPr lvl="2"/>
            <a:r>
              <a:rPr lang="en-US" sz="2000" dirty="0"/>
              <a:t>Blockchain OCLC-like system for metadata typologies &amp; data centers</a:t>
            </a:r>
          </a:p>
          <a:p>
            <a:pPr lvl="1"/>
            <a:r>
              <a:rPr lang="en-US" sz="2400" dirty="0"/>
              <a:t>Communications </a:t>
            </a:r>
          </a:p>
          <a:p>
            <a:pPr lvl="1"/>
            <a:r>
              <a:rPr lang="en-US" dirty="0"/>
              <a:t>Establish a more secure peer-to-peer sharing environments</a:t>
            </a:r>
          </a:p>
          <a:p>
            <a:pPr lvl="1"/>
            <a:r>
              <a:rPr lang="en-US" sz="2400" dirty="0"/>
              <a:t>ILS Systems</a:t>
            </a:r>
            <a:endParaRPr lang="en-US" dirty="0"/>
          </a:p>
          <a:p>
            <a:pPr lvl="2"/>
            <a:r>
              <a:rPr lang="en-US" sz="2000" dirty="0"/>
              <a:t>Use Blockchain in conjunction with ILS Systems that are Open Source/Vendor Supplied – i.e. FOLIO</a:t>
            </a:r>
          </a:p>
          <a:p>
            <a:pPr lvl="2"/>
            <a:r>
              <a:rPr lang="en-US" sz="2000" dirty="0"/>
              <a:t>Fiscal security</a:t>
            </a:r>
          </a:p>
          <a:p>
            <a:pPr lvl="2"/>
            <a:r>
              <a:rPr lang="en-US" sz="2000" dirty="0"/>
              <a:t>Patron Security</a:t>
            </a:r>
            <a:br>
              <a:rPr lang="en-US" sz="2000" dirty="0"/>
            </a:br>
            <a:endParaRPr lang="en-US" sz="2000" dirty="0"/>
          </a:p>
          <a:p>
            <a:pPr lvl="1"/>
            <a:r>
              <a:rPr lang="en-US" sz="2400" dirty="0"/>
              <a:t>DRM - Locally Sourced – E-Publishing</a:t>
            </a:r>
          </a:p>
          <a:p>
            <a:pPr lvl="2"/>
            <a:r>
              <a:rPr lang="en-US" sz="2000" dirty="0"/>
              <a:t>Enable a digital rights management (DRM) system built on Blockchain</a:t>
            </a:r>
          </a:p>
          <a:p>
            <a:pPr lvl="2"/>
            <a:r>
              <a:rPr lang="en-US" sz="2000" dirty="0"/>
              <a:t>E-Books and DRM – Locally-Based and created E-Books/E-Journals with Blockchain DRM  --  First Sale Rights</a:t>
            </a:r>
          </a:p>
          <a:p>
            <a:endParaRPr lang="en-US" sz="2400"/>
          </a:p>
        </p:txBody>
      </p:sp>
    </p:spTree>
    <p:extLst>
      <p:ext uri="{BB962C8B-B14F-4D97-AF65-F5344CB8AC3E}">
        <p14:creationId xmlns:p14="http://schemas.microsoft.com/office/powerpoint/2010/main" val="21605992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413E2-8B32-4E65-A8F4-70A636C57781}"/>
              </a:ext>
            </a:extLst>
          </p:cNvPr>
          <p:cNvSpPr>
            <a:spLocks noGrp="1"/>
          </p:cNvSpPr>
          <p:nvPr>
            <p:ph type="title"/>
          </p:nvPr>
        </p:nvSpPr>
        <p:spPr/>
        <p:txBody>
          <a:bodyPr/>
          <a:lstStyle/>
          <a:p>
            <a:r>
              <a:rPr lang="en-US"/>
              <a:t>Looking Forward</a:t>
            </a:r>
          </a:p>
        </p:txBody>
      </p:sp>
      <p:sp>
        <p:nvSpPr>
          <p:cNvPr id="3" name="Content Placeholder 2">
            <a:extLst>
              <a:ext uri="{FF2B5EF4-FFF2-40B4-BE49-F238E27FC236}">
                <a16:creationId xmlns:a16="http://schemas.microsoft.com/office/drawing/2014/main" id="{935FFBCE-132E-4050-ABEF-F099C2309939}"/>
              </a:ext>
            </a:extLst>
          </p:cNvPr>
          <p:cNvSpPr>
            <a:spLocks noGrp="1"/>
          </p:cNvSpPr>
          <p:nvPr>
            <p:ph idx="1"/>
          </p:nvPr>
        </p:nvSpPr>
        <p:spPr>
          <a:xfrm>
            <a:off x="1202919" y="2011680"/>
            <a:ext cx="9784080" cy="4821702"/>
          </a:xfrm>
        </p:spPr>
        <p:txBody>
          <a:bodyPr vert="horz" lIns="91440" tIns="45720" rIns="91440" bIns="45720" rtlCol="0" anchor="t">
            <a:normAutofit/>
          </a:bodyPr>
          <a:lstStyle/>
          <a:p>
            <a:r>
              <a:rPr lang="en-US" dirty="0"/>
              <a:t>Minor in Blockchain – Curriculum in development now.</a:t>
            </a:r>
          </a:p>
          <a:p>
            <a:r>
              <a:rPr lang="en-US" dirty="0"/>
              <a:t>We need more coders, more coding events, more computational thinking! </a:t>
            </a:r>
          </a:p>
          <a:p>
            <a:endParaRPr lang="en-US"/>
          </a:p>
          <a:p>
            <a:r>
              <a:rPr lang="en-US" dirty="0"/>
              <a:t>Smart Contracts</a:t>
            </a:r>
          </a:p>
          <a:p>
            <a:r>
              <a:rPr lang="en-US" dirty="0"/>
              <a:t>Stake Pools –   (Current Events Tangent?)                             </a:t>
            </a:r>
          </a:p>
          <a:p>
            <a:endParaRPr lang="en-US" dirty="0"/>
          </a:p>
          <a:p>
            <a:r>
              <a:rPr lang="en-US" dirty="0"/>
              <a:t>SER – Carbon Sequestration</a:t>
            </a:r>
          </a:p>
          <a:p>
            <a:r>
              <a:rPr lang="en-US" dirty="0"/>
              <a:t>Agriculture – Sage Grouse</a:t>
            </a:r>
          </a:p>
          <a:p>
            <a:pPr lvl="1"/>
            <a:r>
              <a:rPr lang="en-US" dirty="0"/>
              <a:t>Supply Chain</a:t>
            </a:r>
          </a:p>
          <a:p>
            <a:r>
              <a:rPr lang="en-US" dirty="0" err="1"/>
              <a:t>CowboyCoin</a:t>
            </a:r>
            <a:r>
              <a:rPr lang="en-US" dirty="0"/>
              <a:t>? </a:t>
            </a:r>
          </a:p>
        </p:txBody>
      </p:sp>
    </p:spTree>
    <p:extLst>
      <p:ext uri="{BB962C8B-B14F-4D97-AF65-F5344CB8AC3E}">
        <p14:creationId xmlns:p14="http://schemas.microsoft.com/office/powerpoint/2010/main" val="34241182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57B9212-F38D-4149-844C-A03D40E23E2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30400" y="0"/>
            <a:ext cx="9615526"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hlinkClick r:id="" action="ppaction://media"/>
            <a:extLst>
              <a:ext uri="{FF2B5EF4-FFF2-40B4-BE49-F238E27FC236}">
                <a16:creationId xmlns:a16="http://schemas.microsoft.com/office/drawing/2014/main" id="{5B7F1CE4-C429-4AB5-A86C-D48AA3D78F7A}"/>
              </a:ext>
            </a:extLst>
          </p:cNvPr>
          <p:cNvPicPr>
            <a:picLocks noGrp="1" noRot="1" noChangeAspect="1"/>
          </p:cNvPicPr>
          <p:nvPr>
            <p:ph idx="1"/>
            <a:videoFile r:link="rId1"/>
          </p:nvPr>
        </p:nvPicPr>
        <p:blipFill>
          <a:blip r:embed="rId4"/>
          <a:stretch>
            <a:fillRect/>
          </a:stretch>
        </p:blipFill>
        <p:spPr>
          <a:xfrm>
            <a:off x="2118390" y="354433"/>
            <a:ext cx="9608983" cy="6411893"/>
          </a:xfrm>
          <a:prstGeom prst="rect">
            <a:avLst/>
          </a:prstGeom>
        </p:spPr>
      </p:pic>
      <p:sp>
        <p:nvSpPr>
          <p:cNvPr id="6" name="TextBox 5">
            <a:extLst>
              <a:ext uri="{FF2B5EF4-FFF2-40B4-BE49-F238E27FC236}">
                <a16:creationId xmlns:a16="http://schemas.microsoft.com/office/drawing/2014/main" id="{EB3DB50B-C58A-4ADC-82C7-DAF658E00588}"/>
              </a:ext>
            </a:extLst>
          </p:cNvPr>
          <p:cNvSpPr txBox="1"/>
          <p:nvPr/>
        </p:nvSpPr>
        <p:spPr>
          <a:xfrm>
            <a:off x="204952" y="2162503"/>
            <a:ext cx="173158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Argo CEO on </a:t>
            </a:r>
            <a:r>
              <a:rPr lang="en-US" dirty="0" err="1"/>
              <a:t>terrapool</a:t>
            </a:r>
            <a:r>
              <a:rPr lang="en-US" dirty="0"/>
              <a:t>:</a:t>
            </a:r>
          </a:p>
        </p:txBody>
      </p:sp>
    </p:spTree>
    <p:extLst>
      <p:ext uri="{BB962C8B-B14F-4D97-AF65-F5344CB8AC3E}">
        <p14:creationId xmlns:p14="http://schemas.microsoft.com/office/powerpoint/2010/main" val="31420450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3283F-0EB6-46C5-A311-1CA877FCE260}"/>
              </a:ext>
            </a:extLst>
          </p:cNvPr>
          <p:cNvSpPr>
            <a:spLocks noGrp="1"/>
          </p:cNvSpPr>
          <p:nvPr>
            <p:ph type="title"/>
          </p:nvPr>
        </p:nvSpPr>
        <p:spPr>
          <a:xfrm>
            <a:off x="4768688" y="284176"/>
            <a:ext cx="7253849" cy="1508760"/>
          </a:xfrm>
        </p:spPr>
        <p:txBody>
          <a:bodyPr>
            <a:normAutofit/>
          </a:bodyPr>
          <a:lstStyle/>
          <a:p>
            <a:r>
              <a:rPr lang="en-US"/>
              <a:t>Resources &amp; References</a:t>
            </a:r>
          </a:p>
        </p:txBody>
      </p:sp>
      <p:pic>
        <p:nvPicPr>
          <p:cNvPr id="4" name="Picture 4" descr="Diagram&#10;&#10;Description automatically generated">
            <a:extLst>
              <a:ext uri="{FF2B5EF4-FFF2-40B4-BE49-F238E27FC236}">
                <a16:creationId xmlns:a16="http://schemas.microsoft.com/office/drawing/2014/main" id="{1F4251A6-FE3A-479B-BFAA-FB6B0B53B5DA}"/>
              </a:ext>
            </a:extLst>
          </p:cNvPr>
          <p:cNvPicPr>
            <a:picLocks noChangeAspect="1"/>
          </p:cNvPicPr>
          <p:nvPr/>
        </p:nvPicPr>
        <p:blipFill rotWithShape="1">
          <a:blip r:embed="rId3"/>
          <a:srcRect l="1734" r="1" b="1"/>
          <a:stretch/>
        </p:blipFill>
        <p:spPr>
          <a:xfrm>
            <a:off x="483" y="766951"/>
            <a:ext cx="4762493" cy="5524433"/>
          </a:xfrm>
          <a:prstGeom prst="rect">
            <a:avLst/>
          </a:prstGeom>
        </p:spPr>
      </p:pic>
      <p:sp>
        <p:nvSpPr>
          <p:cNvPr id="3" name="Content Placeholder 2">
            <a:extLst>
              <a:ext uri="{FF2B5EF4-FFF2-40B4-BE49-F238E27FC236}">
                <a16:creationId xmlns:a16="http://schemas.microsoft.com/office/drawing/2014/main" id="{7AE2E46B-5707-406B-A4A9-5F25A4988F9D}"/>
              </a:ext>
            </a:extLst>
          </p:cNvPr>
          <p:cNvSpPr>
            <a:spLocks noGrp="1"/>
          </p:cNvSpPr>
          <p:nvPr>
            <p:ph idx="1"/>
          </p:nvPr>
        </p:nvSpPr>
        <p:spPr>
          <a:xfrm>
            <a:off x="4772025" y="2011680"/>
            <a:ext cx="6524625" cy="4206240"/>
          </a:xfrm>
        </p:spPr>
        <p:txBody>
          <a:bodyPr vert="horz" lIns="91440" tIns="45720" rIns="91440" bIns="45720" rtlCol="0" anchor="t">
            <a:normAutofit/>
          </a:bodyPr>
          <a:lstStyle/>
          <a:p>
            <a:r>
              <a:rPr lang="en-US">
                <a:ea typeface="+mn-lt"/>
                <a:cs typeface="+mn-lt"/>
              </a:rPr>
              <a:t>Long, Caitlin. </a:t>
            </a:r>
            <a:br>
              <a:rPr lang="en-US">
                <a:ea typeface="+mn-lt"/>
                <a:cs typeface="+mn-lt"/>
              </a:rPr>
            </a:br>
            <a:r>
              <a:rPr lang="en-US" b="1" u="sng">
                <a:ea typeface="+mn-lt"/>
                <a:cs typeface="+mn-lt"/>
                <a:hlinkClick r:id="rId4"/>
              </a:rPr>
              <a:t>https://www.forbes.com/sites/caitlinlong/2019/03/04/what-do-wyomings-new-blockchain-laws-mean/?sh=1195757c5fde</a:t>
            </a:r>
            <a:r>
              <a:rPr lang="en-US" b="1">
                <a:ea typeface="+mn-lt"/>
                <a:cs typeface="+mn-lt"/>
              </a:rPr>
              <a:t> </a:t>
            </a:r>
            <a:endParaRPr lang="en-US">
              <a:ea typeface="+mn-lt"/>
              <a:cs typeface="+mn-lt"/>
            </a:endParaRPr>
          </a:p>
          <a:p>
            <a:r>
              <a:rPr lang="en-US">
                <a:ea typeface="+mn-lt"/>
                <a:cs typeface="+mn-lt"/>
              </a:rPr>
              <a:t>Simply Explained. </a:t>
            </a:r>
            <a:r>
              <a:rPr lang="en-US">
                <a:ea typeface="+mn-lt"/>
                <a:cs typeface="+mn-lt"/>
                <a:hlinkClick r:id="rId5">
                  <a:extLst>
                    <a:ext uri="{A12FA001-AC4F-418D-AE19-62706E023703}">
                      <ahyp:hlinkClr xmlns="" xmlns:ahyp="http://schemas.microsoft.com/office/drawing/2018/hyperlinkcolor" val="tx"/>
                    </a:ext>
                  </a:extLst>
                </a:hlinkClick>
              </a:rPr>
              <a:t>How does a blockchain work – Simply Explained</a:t>
            </a:r>
            <a:r>
              <a:rPr lang="en-US">
                <a:ea typeface="+mn-lt"/>
                <a:cs typeface="+mn-lt"/>
              </a:rPr>
              <a:t>. </a:t>
            </a:r>
            <a:r>
              <a:rPr lang="en-US" err="1">
                <a:ea typeface="+mn-lt"/>
                <a:cs typeface="+mn-lt"/>
              </a:rPr>
              <a:t>Youtube</a:t>
            </a:r>
            <a:r>
              <a:rPr lang="en-US">
                <a:ea typeface="+mn-lt"/>
                <a:cs typeface="+mn-lt"/>
              </a:rPr>
              <a:t>. Accessed February 18, 2021.  </a:t>
            </a:r>
            <a:endParaRPr lang="en-US"/>
          </a:p>
          <a:p>
            <a:r>
              <a:rPr lang="en-US">
                <a:ea typeface="+mn-lt"/>
                <a:cs typeface="+mn-lt"/>
              </a:rPr>
              <a:t>United Nations Innovation Network. </a:t>
            </a:r>
            <a:r>
              <a:rPr lang="en-US">
                <a:ea typeface="+mn-lt"/>
                <a:cs typeface="+mn-lt"/>
                <a:hlinkClick r:id="rId6">
                  <a:extLst>
                    <a:ext uri="{A12FA001-AC4F-418D-AE19-62706E023703}">
                      <ahyp:hlinkClr xmlns="" xmlns:ahyp="http://schemas.microsoft.com/office/drawing/2018/hyperlinkcolor" val="tx"/>
                    </a:ext>
                  </a:extLst>
                </a:hlinkClick>
              </a:rPr>
              <a:t>Blockchain Practical Guide</a:t>
            </a:r>
            <a:r>
              <a:rPr lang="en-US">
                <a:ea typeface="+mn-lt"/>
                <a:cs typeface="+mn-lt"/>
              </a:rPr>
              <a:t>. </a:t>
            </a:r>
          </a:p>
          <a:p>
            <a:r>
              <a:rPr lang="en-US">
                <a:ea typeface="+mn-lt"/>
                <a:cs typeface="+mn-lt"/>
              </a:rPr>
              <a:t>Wiatt </a:t>
            </a:r>
            <a:r>
              <a:rPr lang="en-US">
                <a:latin typeface="Corbel"/>
                <a:cs typeface="Calibri Light"/>
              </a:rPr>
              <a:t>R. G. </a:t>
            </a:r>
            <a:r>
              <a:rPr lang="en-US">
                <a:latin typeface="Calibri Light"/>
                <a:cs typeface="Calibri Light"/>
                <a:hlinkClick r:id="rId7">
                  <a:extLst>
                    <a:ext uri="{A12FA001-AC4F-418D-AE19-62706E023703}">
                      <ahyp:hlinkClr xmlns="" xmlns:ahyp="http://schemas.microsoft.com/office/drawing/2018/hyperlinkcolor" val="tx"/>
                    </a:ext>
                  </a:extLst>
                </a:hlinkClick>
              </a:rPr>
              <a:t>From the Mainframe to the Blockchain</a:t>
            </a:r>
            <a:r>
              <a:rPr lang="en-US">
                <a:latin typeface="Corbel"/>
                <a:cs typeface="Calibri Light"/>
              </a:rPr>
              <a:t>. </a:t>
            </a:r>
            <a:r>
              <a:rPr lang="en-US" i="1">
                <a:latin typeface="Corbel"/>
                <a:cs typeface="Calibri Light"/>
              </a:rPr>
              <a:t>Strategic Finance Magazine, January 1, 2019.</a:t>
            </a:r>
            <a:endParaRPr lang="en-US" i="1">
              <a:cs typeface="Calibri Light"/>
            </a:endParaRPr>
          </a:p>
        </p:txBody>
      </p:sp>
    </p:spTree>
    <p:extLst>
      <p:ext uri="{BB962C8B-B14F-4D97-AF65-F5344CB8AC3E}">
        <p14:creationId xmlns:p14="http://schemas.microsoft.com/office/powerpoint/2010/main" val="16934840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64410-217B-4CDD-BEF2-4974C204CFD9}"/>
              </a:ext>
            </a:extLst>
          </p:cNvPr>
          <p:cNvSpPr>
            <a:spLocks noGrp="1"/>
          </p:cNvSpPr>
          <p:nvPr>
            <p:ph type="title"/>
          </p:nvPr>
        </p:nvSpPr>
        <p:spPr/>
        <p:txBody>
          <a:bodyPr/>
          <a:lstStyle/>
          <a:p>
            <a:r>
              <a:rPr lang="en-US"/>
              <a:t>Outline</a:t>
            </a:r>
          </a:p>
        </p:txBody>
      </p:sp>
      <p:sp>
        <p:nvSpPr>
          <p:cNvPr id="3" name="Content Placeholder 2">
            <a:extLst>
              <a:ext uri="{FF2B5EF4-FFF2-40B4-BE49-F238E27FC236}">
                <a16:creationId xmlns:a16="http://schemas.microsoft.com/office/drawing/2014/main" id="{BB2B91A6-462C-42B6-BBEA-ABDF7C8E715E}"/>
              </a:ext>
            </a:extLst>
          </p:cNvPr>
          <p:cNvSpPr>
            <a:spLocks noGrp="1"/>
          </p:cNvSpPr>
          <p:nvPr>
            <p:ph idx="1"/>
          </p:nvPr>
        </p:nvSpPr>
        <p:spPr>
          <a:xfrm>
            <a:off x="388367" y="1985404"/>
            <a:ext cx="5803287" cy="5362377"/>
          </a:xfrm>
        </p:spPr>
        <p:txBody>
          <a:bodyPr vert="horz" lIns="91440" tIns="45720" rIns="91440" bIns="45720" rtlCol="0" anchor="t">
            <a:noAutofit/>
          </a:bodyPr>
          <a:lstStyle/>
          <a:p>
            <a:r>
              <a:rPr lang="en-US" sz="2400" dirty="0"/>
              <a:t>Introduction - Blockchain Team </a:t>
            </a:r>
          </a:p>
          <a:p>
            <a:r>
              <a:rPr lang="en-US" sz="2400" dirty="0"/>
              <a:t>What's Blockchain?</a:t>
            </a:r>
          </a:p>
          <a:p>
            <a:r>
              <a:rPr lang="en-US" sz="2400" dirty="0"/>
              <a:t>Basics</a:t>
            </a:r>
          </a:p>
          <a:p>
            <a:pPr lvl="1"/>
            <a:r>
              <a:rPr lang="en-US" dirty="0"/>
              <a:t>Distributed Ledgers (DLT)</a:t>
            </a:r>
          </a:p>
          <a:p>
            <a:pPr lvl="1"/>
            <a:r>
              <a:rPr lang="en-US" dirty="0"/>
              <a:t>Cryptography</a:t>
            </a:r>
          </a:p>
          <a:p>
            <a:pPr lvl="1"/>
            <a:r>
              <a:rPr lang="en-US" dirty="0"/>
              <a:t>Validation</a:t>
            </a:r>
          </a:p>
          <a:p>
            <a:pPr lvl="1"/>
            <a:r>
              <a:rPr lang="en-US" sz="2400" dirty="0"/>
              <a:t>Example Transactions</a:t>
            </a:r>
            <a:endParaRPr lang="en-US" sz="2400"/>
          </a:p>
          <a:p>
            <a:r>
              <a:rPr lang="en-US" sz="2400" dirty="0"/>
              <a:t>Financial Tech</a:t>
            </a:r>
          </a:p>
          <a:p>
            <a:r>
              <a:rPr lang="en-US" sz="2400" dirty="0"/>
              <a:t>Industries and employment</a:t>
            </a:r>
          </a:p>
          <a:p>
            <a:r>
              <a:rPr lang="en-US" sz="2400" dirty="0"/>
              <a:t>Blockchain in Wyoming</a:t>
            </a:r>
          </a:p>
          <a:p>
            <a:pPr lvl="1"/>
            <a:r>
              <a:rPr lang="en-US" dirty="0"/>
              <a:t>@UW</a:t>
            </a:r>
          </a:p>
          <a:p>
            <a:r>
              <a:rPr lang="en-US" sz="2400" dirty="0"/>
              <a:t>Blockchain &amp; Libraries</a:t>
            </a:r>
          </a:p>
          <a:p>
            <a:endParaRPr lang="en-US" sz="2000" dirty="0"/>
          </a:p>
        </p:txBody>
      </p:sp>
      <p:pic>
        <p:nvPicPr>
          <p:cNvPr id="4" name="Picture 4" descr="Model S payment options include bitcoin. &#10;">
            <a:extLst>
              <a:ext uri="{FF2B5EF4-FFF2-40B4-BE49-F238E27FC236}">
                <a16:creationId xmlns:a16="http://schemas.microsoft.com/office/drawing/2014/main" id="{20D9EA14-3B1F-4985-821C-87DC9FD7075B}"/>
              </a:ext>
            </a:extLst>
          </p:cNvPr>
          <p:cNvPicPr>
            <a:picLocks noChangeAspect="1"/>
          </p:cNvPicPr>
          <p:nvPr/>
        </p:nvPicPr>
        <p:blipFill>
          <a:blip r:embed="rId3"/>
          <a:stretch>
            <a:fillRect/>
          </a:stretch>
        </p:blipFill>
        <p:spPr>
          <a:xfrm>
            <a:off x="6252801" y="589280"/>
            <a:ext cx="2267038" cy="5293360"/>
          </a:xfrm>
          <a:prstGeom prst="rect">
            <a:avLst/>
          </a:prstGeom>
        </p:spPr>
      </p:pic>
      <p:sp>
        <p:nvSpPr>
          <p:cNvPr id="5" name="Rectangle 4">
            <a:extLst>
              <a:ext uri="{FF2B5EF4-FFF2-40B4-BE49-F238E27FC236}">
                <a16:creationId xmlns:a16="http://schemas.microsoft.com/office/drawing/2014/main" id="{6AD42E48-E25D-4508-9808-931CDBD69B70}"/>
              </a:ext>
            </a:extLst>
          </p:cNvPr>
          <p:cNvSpPr/>
          <p:nvPr/>
        </p:nvSpPr>
        <p:spPr>
          <a:xfrm>
            <a:off x="6350000" y="5318760"/>
            <a:ext cx="2052320" cy="467360"/>
          </a:xfrm>
          <a:prstGeom prst="rect">
            <a:avLst/>
          </a:prstGeom>
          <a:noFill/>
          <a:ln w="571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pic>
        <p:nvPicPr>
          <p:cNvPr id="6" name="Picture 6" descr="Ever Given - container ship wedged in the Suez Canal (March 2021)&#10;">
            <a:extLst>
              <a:ext uri="{FF2B5EF4-FFF2-40B4-BE49-F238E27FC236}">
                <a16:creationId xmlns:a16="http://schemas.microsoft.com/office/drawing/2014/main" id="{DBE7E280-209D-4CB6-8F7D-09F54C0A68EC}"/>
              </a:ext>
            </a:extLst>
          </p:cNvPr>
          <p:cNvPicPr>
            <a:picLocks noChangeAspect="1"/>
          </p:cNvPicPr>
          <p:nvPr/>
        </p:nvPicPr>
        <p:blipFill>
          <a:blip r:embed="rId4"/>
          <a:stretch>
            <a:fillRect/>
          </a:stretch>
        </p:blipFill>
        <p:spPr>
          <a:xfrm>
            <a:off x="8940982" y="2093324"/>
            <a:ext cx="2701107" cy="1519282"/>
          </a:xfrm>
          <a:prstGeom prst="rect">
            <a:avLst/>
          </a:prstGeom>
        </p:spPr>
      </p:pic>
      <p:pic>
        <p:nvPicPr>
          <p:cNvPr id="8" name="Picture 4" descr="Burnt Banksy&#10;&#10;an artpiece destroyed and sold for $380,000 worth of ethereum.">
            <a:extLst>
              <a:ext uri="{FF2B5EF4-FFF2-40B4-BE49-F238E27FC236}">
                <a16:creationId xmlns:a16="http://schemas.microsoft.com/office/drawing/2014/main" id="{36DEB8EB-16F0-46AB-9892-C72EDFE58FC0}"/>
              </a:ext>
            </a:extLst>
          </p:cNvPr>
          <p:cNvPicPr>
            <a:picLocks noChangeAspect="1"/>
          </p:cNvPicPr>
          <p:nvPr/>
        </p:nvPicPr>
        <p:blipFill rotWithShape="1">
          <a:blip r:embed="rId5"/>
          <a:srcRect l="1586" t="2881" r="5810" b="2058"/>
          <a:stretch/>
        </p:blipFill>
        <p:spPr>
          <a:xfrm>
            <a:off x="8942479" y="3873510"/>
            <a:ext cx="2745570" cy="2097196"/>
          </a:xfrm>
          <a:prstGeom prst="rect">
            <a:avLst/>
          </a:prstGeom>
        </p:spPr>
      </p:pic>
    </p:spTree>
    <p:extLst>
      <p:ext uri="{BB962C8B-B14F-4D97-AF65-F5344CB8AC3E}">
        <p14:creationId xmlns:p14="http://schemas.microsoft.com/office/powerpoint/2010/main" val="9519064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Blockchain – Many Meanings – Depends on Application</a:t>
            </a:r>
          </a:p>
        </p:txBody>
      </p:sp>
      <p:pic>
        <p:nvPicPr>
          <p:cNvPr id="4" name="Content Placeholder 3"/>
          <p:cNvPicPr>
            <a:picLocks noGrp="1" noChangeAspect="1"/>
          </p:cNvPicPr>
          <p:nvPr>
            <p:ph idx="1"/>
          </p:nvPr>
        </p:nvPicPr>
        <p:blipFill>
          <a:blip r:embed="rId3"/>
          <a:stretch>
            <a:fillRect/>
          </a:stretch>
        </p:blipFill>
        <p:spPr>
          <a:xfrm>
            <a:off x="485254" y="1918405"/>
            <a:ext cx="8833790" cy="4713683"/>
          </a:xfrm>
          <a:prstGeom prst="rect">
            <a:avLst/>
          </a:prstGeom>
        </p:spPr>
      </p:pic>
      <p:pic>
        <p:nvPicPr>
          <p:cNvPr id="3" name="Picture 4" descr="Text&#10;&#10;Description automatically generated">
            <a:extLst>
              <a:ext uri="{FF2B5EF4-FFF2-40B4-BE49-F238E27FC236}">
                <a16:creationId xmlns:a16="http://schemas.microsoft.com/office/drawing/2014/main" id="{CC56498F-4B8E-4372-89D7-A4648F85E796}"/>
              </a:ext>
            </a:extLst>
          </p:cNvPr>
          <p:cNvPicPr>
            <a:picLocks noChangeAspect="1"/>
          </p:cNvPicPr>
          <p:nvPr/>
        </p:nvPicPr>
        <p:blipFill rotWithShape="1">
          <a:blip r:embed="rId4"/>
          <a:srcRect t="13043" r="-277" b="1087"/>
          <a:stretch/>
        </p:blipFill>
        <p:spPr>
          <a:xfrm>
            <a:off x="6761193" y="1628053"/>
            <a:ext cx="5130239" cy="1361434"/>
          </a:xfrm>
          <a:prstGeom prst="rect">
            <a:avLst/>
          </a:prstGeom>
        </p:spPr>
      </p:pic>
    </p:spTree>
    <p:extLst>
      <p:ext uri="{BB962C8B-B14F-4D97-AF65-F5344CB8AC3E}">
        <p14:creationId xmlns:p14="http://schemas.microsoft.com/office/powerpoint/2010/main" val="3689074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Blockchain Basics</a:t>
            </a:r>
          </a:p>
        </p:txBody>
      </p:sp>
      <p:pic>
        <p:nvPicPr>
          <p:cNvPr id="4" name="Content Placeholder 3"/>
          <p:cNvPicPr>
            <a:picLocks noGrp="1" noChangeAspect="1"/>
          </p:cNvPicPr>
          <p:nvPr>
            <p:ph idx="1"/>
          </p:nvPr>
        </p:nvPicPr>
        <p:blipFill>
          <a:blip r:embed="rId3"/>
          <a:stretch>
            <a:fillRect/>
          </a:stretch>
        </p:blipFill>
        <p:spPr>
          <a:xfrm>
            <a:off x="792753" y="1481138"/>
            <a:ext cx="9692640" cy="4687796"/>
          </a:xfrm>
          <a:prstGeom prst="rect">
            <a:avLst/>
          </a:prstGeom>
        </p:spPr>
      </p:pic>
      <p:sp>
        <p:nvSpPr>
          <p:cNvPr id="3" name="Rectangle: Folded Corner 2">
            <a:extLst>
              <a:ext uri="{FF2B5EF4-FFF2-40B4-BE49-F238E27FC236}">
                <a16:creationId xmlns:a16="http://schemas.microsoft.com/office/drawing/2014/main" id="{512A6035-0DD7-4F09-B57C-88478D1529F6}"/>
              </a:ext>
            </a:extLst>
          </p:cNvPr>
          <p:cNvSpPr/>
          <p:nvPr/>
        </p:nvSpPr>
        <p:spPr>
          <a:xfrm>
            <a:off x="8343387" y="470904"/>
            <a:ext cx="3513943" cy="1504568"/>
          </a:xfrm>
          <a:prstGeom prst="foldedCorner">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a:solidFill>
                  <a:schemeClr val="bg1"/>
                </a:solidFill>
                <a:latin typeface="Calibri"/>
                <a:cs typeface="Calibri"/>
              </a:rPr>
              <a:t>The blockchain is a distributed ledger or decentralized database</a:t>
            </a:r>
          </a:p>
          <a:p>
            <a:pPr algn="ctr"/>
            <a:endParaRPr lang="en-US" sz="1600">
              <a:solidFill>
                <a:schemeClr val="bg1"/>
              </a:solidFill>
              <a:latin typeface="Calibri"/>
              <a:cs typeface="Calibri"/>
            </a:endParaRPr>
          </a:p>
          <a:p>
            <a:pPr algn="ctr"/>
            <a:r>
              <a:rPr lang="en-US" sz="1600">
                <a:solidFill>
                  <a:schemeClr val="bg1"/>
                </a:solidFill>
                <a:latin typeface="Calibri"/>
                <a:cs typeface="Calibri"/>
              </a:rPr>
              <a:t>"DLT – Distributed Ledger Technology"</a:t>
            </a:r>
          </a:p>
        </p:txBody>
      </p:sp>
      <p:pic>
        <p:nvPicPr>
          <p:cNvPr id="5" name="Picture 5" descr="A picture containing shape&#10;&#10;Description automatically generated">
            <a:extLst>
              <a:ext uri="{FF2B5EF4-FFF2-40B4-BE49-F238E27FC236}">
                <a16:creationId xmlns:a16="http://schemas.microsoft.com/office/drawing/2014/main" id="{C6BC7199-8045-4589-8E28-60270A9A3CD6}"/>
              </a:ext>
            </a:extLst>
          </p:cNvPr>
          <p:cNvPicPr>
            <a:picLocks noChangeAspect="1"/>
          </p:cNvPicPr>
          <p:nvPr/>
        </p:nvPicPr>
        <p:blipFill>
          <a:blip r:embed="rId4"/>
          <a:stretch>
            <a:fillRect/>
          </a:stretch>
        </p:blipFill>
        <p:spPr>
          <a:xfrm>
            <a:off x="6500171" y="2281575"/>
            <a:ext cx="2824017" cy="1582729"/>
          </a:xfrm>
          <a:prstGeom prst="rect">
            <a:avLst/>
          </a:prstGeom>
        </p:spPr>
      </p:pic>
    </p:spTree>
    <p:extLst>
      <p:ext uri="{BB962C8B-B14F-4D97-AF65-F5344CB8AC3E}">
        <p14:creationId xmlns:p14="http://schemas.microsoft.com/office/powerpoint/2010/main" val="21244188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8">
            <a:extLst>
              <a:ext uri="{FF2B5EF4-FFF2-40B4-BE49-F238E27FC236}">
                <a16:creationId xmlns:a16="http://schemas.microsoft.com/office/drawing/2014/main" id="{9A457F22-2034-4200-B6E4-5B8372AAC22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1633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20">
            <a:extLst>
              <a:ext uri="{FF2B5EF4-FFF2-40B4-BE49-F238E27FC236}">
                <a16:creationId xmlns:a16="http://schemas.microsoft.com/office/drawing/2014/main" id="{A9DA7986-F4F5-4F92-94A3-343B2D72001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76981"/>
            <a:ext cx="4686300" cy="1639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4277" y="284176"/>
            <a:ext cx="3670874" cy="1508760"/>
          </a:xfrm>
        </p:spPr>
        <p:txBody>
          <a:bodyPr vert="horz" lIns="91440" tIns="45720" rIns="91440" bIns="45720" rtlCol="0" anchor="ctr">
            <a:normAutofit/>
          </a:bodyPr>
          <a:lstStyle/>
          <a:p>
            <a:r>
              <a:rPr lang="en-US">
                <a:solidFill>
                  <a:schemeClr val="tx2"/>
                </a:solidFill>
              </a:rPr>
              <a:t>Distributed Ledgers</a:t>
            </a:r>
          </a:p>
        </p:txBody>
      </p:sp>
      <p:sp>
        <p:nvSpPr>
          <p:cNvPr id="5" name="TextBox 4">
            <a:extLst>
              <a:ext uri="{FF2B5EF4-FFF2-40B4-BE49-F238E27FC236}">
                <a16:creationId xmlns:a16="http://schemas.microsoft.com/office/drawing/2014/main" id="{56B8E9A6-6861-4290-99FE-49B3CF42473F}"/>
              </a:ext>
            </a:extLst>
          </p:cNvPr>
          <p:cNvSpPr txBox="1"/>
          <p:nvPr/>
        </p:nvSpPr>
        <p:spPr>
          <a:xfrm>
            <a:off x="634277" y="2011680"/>
            <a:ext cx="3676678" cy="4206240"/>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indent="-182880" defTabSz="914400">
              <a:lnSpc>
                <a:spcPct val="90000"/>
              </a:lnSpc>
              <a:spcAft>
                <a:spcPts val="600"/>
              </a:spcAft>
              <a:buClr>
                <a:schemeClr val="tx1"/>
              </a:buClr>
              <a:buFont typeface="Wingdings" pitchFamily="2" charset="2"/>
              <a:buChar char=""/>
            </a:pPr>
            <a:endParaRPr lang="en-US">
              <a:solidFill>
                <a:schemeClr val="bg1"/>
              </a:solidFill>
            </a:endParaRPr>
          </a:p>
          <a:p>
            <a:pPr indent="-182880" defTabSz="914400">
              <a:lnSpc>
                <a:spcPct val="90000"/>
              </a:lnSpc>
              <a:spcAft>
                <a:spcPts val="600"/>
              </a:spcAft>
              <a:buClr>
                <a:schemeClr val="tx1"/>
              </a:buClr>
              <a:buFont typeface="Wingdings" pitchFamily="2" charset="2"/>
              <a:buChar char=""/>
            </a:pPr>
            <a:endParaRPr lang="en-US" sz="2400">
              <a:solidFill>
                <a:schemeClr val="bg1"/>
              </a:solidFill>
            </a:endParaRPr>
          </a:p>
          <a:p>
            <a:pPr indent="-182880" defTabSz="914400">
              <a:lnSpc>
                <a:spcPct val="90000"/>
              </a:lnSpc>
              <a:spcAft>
                <a:spcPts val="600"/>
              </a:spcAft>
              <a:buClr>
                <a:schemeClr val="tx1"/>
              </a:buClr>
              <a:buFont typeface="Wingdings" pitchFamily="2" charset="2"/>
              <a:buChar char=""/>
            </a:pPr>
            <a:r>
              <a:rPr lang="en-US" sz="2400">
                <a:solidFill>
                  <a:schemeClr val="bg1"/>
                </a:solidFill>
              </a:rPr>
              <a:t>Structured Trust </a:t>
            </a:r>
            <a:r>
              <a:rPr lang="en-US" sz="2400"/>
              <a:t/>
            </a:r>
            <a:br>
              <a:rPr lang="en-US" sz="2400"/>
            </a:br>
            <a:endParaRPr lang="en-US" sz="2400">
              <a:solidFill>
                <a:schemeClr val="bg1"/>
              </a:solidFill>
            </a:endParaRPr>
          </a:p>
          <a:p>
            <a:pPr lvl="1" indent="-182880" defTabSz="914400">
              <a:lnSpc>
                <a:spcPct val="90000"/>
              </a:lnSpc>
              <a:spcAft>
                <a:spcPts val="600"/>
              </a:spcAft>
              <a:buClr>
                <a:schemeClr val="tx1"/>
              </a:buClr>
              <a:buFont typeface="Wingdings" pitchFamily="2" charset="2"/>
              <a:buChar char=""/>
            </a:pPr>
            <a:r>
              <a:rPr lang="en-US" sz="2400">
                <a:solidFill>
                  <a:schemeClr val="bg1"/>
                </a:solidFill>
              </a:rPr>
              <a:t>by Authority </a:t>
            </a:r>
            <a:r>
              <a:rPr lang="en-US" sz="2400"/>
              <a:t/>
            </a:r>
            <a:br>
              <a:rPr lang="en-US" sz="2400"/>
            </a:br>
            <a:r>
              <a:rPr lang="en-US" sz="2400"/>
              <a:t/>
            </a:r>
            <a:br>
              <a:rPr lang="en-US" sz="2400"/>
            </a:br>
            <a:r>
              <a:rPr lang="en-US" sz="2400">
                <a:solidFill>
                  <a:schemeClr val="bg1"/>
                </a:solidFill>
              </a:rPr>
              <a:t>or </a:t>
            </a:r>
            <a:r>
              <a:rPr lang="en-US" sz="2400"/>
              <a:t/>
            </a:r>
            <a:br>
              <a:rPr lang="en-US" sz="2400"/>
            </a:br>
            <a:endParaRPr lang="en-US" sz="2400">
              <a:solidFill>
                <a:schemeClr val="bg1"/>
              </a:solidFill>
            </a:endParaRPr>
          </a:p>
          <a:p>
            <a:pPr lvl="1" indent="-182880" defTabSz="914400">
              <a:lnSpc>
                <a:spcPct val="90000"/>
              </a:lnSpc>
              <a:spcAft>
                <a:spcPts val="600"/>
              </a:spcAft>
              <a:buClr>
                <a:schemeClr val="tx1"/>
              </a:buClr>
              <a:buFont typeface="Wingdings" pitchFamily="2" charset="2"/>
              <a:buChar char=""/>
            </a:pPr>
            <a:r>
              <a:rPr lang="en-US" sz="2400">
                <a:solidFill>
                  <a:schemeClr val="bg1"/>
                </a:solidFill>
              </a:rPr>
              <a:t>by Consensus</a:t>
            </a:r>
          </a:p>
          <a:p>
            <a:pPr indent="-182880" defTabSz="914400">
              <a:lnSpc>
                <a:spcPct val="90000"/>
              </a:lnSpc>
              <a:spcAft>
                <a:spcPts val="600"/>
              </a:spcAft>
              <a:buClr>
                <a:schemeClr val="tx1"/>
              </a:buClr>
              <a:buFont typeface="Wingdings" pitchFamily="2" charset="2"/>
              <a:buChar char=""/>
            </a:pPr>
            <a:endParaRPr lang="en-US">
              <a:solidFill>
                <a:schemeClr val="bg1"/>
              </a:solidFill>
            </a:endParaRPr>
          </a:p>
          <a:p>
            <a:pPr indent="-182880" defTabSz="914400">
              <a:lnSpc>
                <a:spcPct val="90000"/>
              </a:lnSpc>
              <a:spcAft>
                <a:spcPts val="600"/>
              </a:spcAft>
              <a:buClr>
                <a:schemeClr val="tx1"/>
              </a:buClr>
              <a:buFont typeface="Wingdings" pitchFamily="2" charset="2"/>
              <a:buChar char=""/>
            </a:pPr>
            <a:endParaRPr lang="en-US">
              <a:solidFill>
                <a:schemeClr val="bg1"/>
              </a:solidFill>
            </a:endParaRPr>
          </a:p>
          <a:p>
            <a:pPr indent="-182880" defTabSz="914400">
              <a:lnSpc>
                <a:spcPct val="90000"/>
              </a:lnSpc>
              <a:spcAft>
                <a:spcPts val="600"/>
              </a:spcAft>
              <a:buClr>
                <a:schemeClr val="tx1"/>
              </a:buClr>
              <a:buFont typeface="Wingdings" pitchFamily="2" charset="2"/>
              <a:buChar char=""/>
            </a:pPr>
            <a:endParaRPr lang="en-US">
              <a:solidFill>
                <a:schemeClr val="bg1"/>
              </a:solidFill>
            </a:endParaRPr>
          </a:p>
          <a:p>
            <a:pPr indent="-182880" defTabSz="914400">
              <a:lnSpc>
                <a:spcPct val="90000"/>
              </a:lnSpc>
              <a:spcAft>
                <a:spcPts val="600"/>
              </a:spcAft>
              <a:buClr>
                <a:schemeClr val="tx1"/>
              </a:buClr>
              <a:buFont typeface="Wingdings" pitchFamily="2" charset="2"/>
              <a:buChar char=""/>
            </a:pPr>
            <a:endParaRPr lang="en-US">
              <a:solidFill>
                <a:schemeClr val="bg1"/>
              </a:solidFill>
            </a:endParaRPr>
          </a:p>
          <a:p>
            <a:pPr indent="-182880" defTabSz="914400">
              <a:lnSpc>
                <a:spcPct val="90000"/>
              </a:lnSpc>
              <a:spcAft>
                <a:spcPts val="600"/>
              </a:spcAft>
              <a:buClr>
                <a:schemeClr val="tx1"/>
              </a:buClr>
              <a:buFont typeface="Wingdings" pitchFamily="2" charset="2"/>
              <a:buChar char=""/>
            </a:pPr>
            <a:endParaRPr lang="en-US">
              <a:solidFill>
                <a:schemeClr val="bg1"/>
              </a:solidFill>
            </a:endParaRPr>
          </a:p>
        </p:txBody>
      </p:sp>
      <p:sp>
        <p:nvSpPr>
          <p:cNvPr id="18" name="Rectangle 22">
            <a:extLst>
              <a:ext uri="{FF2B5EF4-FFF2-40B4-BE49-F238E27FC236}">
                <a16:creationId xmlns:a16="http://schemas.microsoft.com/office/drawing/2014/main" id="{428E76FD-76EE-4DE6-BBA4-EEA6E4B98CD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5190" y="0"/>
            <a:ext cx="7566810" cy="6858000"/>
          </a:xfrm>
          <a:prstGeom prst="rect">
            <a:avLst/>
          </a:prstGeom>
          <a:solidFill>
            <a:schemeClr val="bg1"/>
          </a:solidFill>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a:blip r:embed="rId3"/>
          <a:stretch>
            <a:fillRect/>
          </a:stretch>
        </p:blipFill>
        <p:spPr>
          <a:xfrm>
            <a:off x="3272701" y="1159773"/>
            <a:ext cx="8922379" cy="4863895"/>
          </a:xfrm>
          <a:prstGeom prst="rect">
            <a:avLst/>
          </a:prstGeom>
        </p:spPr>
      </p:pic>
    </p:spTree>
    <p:extLst>
      <p:ext uri="{BB962C8B-B14F-4D97-AF65-F5344CB8AC3E}">
        <p14:creationId xmlns:p14="http://schemas.microsoft.com/office/powerpoint/2010/main" val="16032900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F9F5EB8-AB42-47FD-8F4A-176C0A4B1B0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2059012"/>
            <a:ext cx="12188952"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8B3AE79A-6B95-44C3-B0A5-80E2F3E6060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0358" y="0"/>
            <a:ext cx="465164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A49FE10-080D-48D7-80FF-9A64D270AD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551" y="2054942"/>
            <a:ext cx="4657449" cy="18287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865806" y="2115392"/>
            <a:ext cx="4001729" cy="1709658"/>
          </a:xfrm>
        </p:spPr>
        <p:txBody>
          <a:bodyPr vert="horz" lIns="91440" tIns="45720" rIns="91440" bIns="45720" rtlCol="0" anchor="ctr">
            <a:normAutofit/>
          </a:bodyPr>
          <a:lstStyle/>
          <a:p>
            <a:pPr algn="ctr">
              <a:lnSpc>
                <a:spcPct val="80000"/>
              </a:lnSpc>
            </a:pPr>
            <a:r>
              <a:rPr lang="en-US" sz="3700" spc="150" dirty="0">
                <a:solidFill>
                  <a:schemeClr val="tx2"/>
                </a:solidFill>
              </a:rPr>
              <a:t>Blockchain &amp; Cryptography</a:t>
            </a:r>
            <a:br>
              <a:rPr lang="en-US" sz="3700" spc="150" dirty="0">
                <a:solidFill>
                  <a:schemeClr val="tx2"/>
                </a:solidFill>
              </a:rPr>
            </a:br>
            <a:endParaRPr lang="en-US" sz="3700" spc="150" dirty="0"/>
          </a:p>
        </p:txBody>
      </p:sp>
      <p:sp>
        <p:nvSpPr>
          <p:cNvPr id="15" name="Rectangle 14">
            <a:extLst>
              <a:ext uri="{FF2B5EF4-FFF2-40B4-BE49-F238E27FC236}">
                <a16:creationId xmlns:a16="http://schemas.microsoft.com/office/drawing/2014/main" id="{60A9E987-6859-4A62-922F-51B47D50D79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540358" cy="6858000"/>
          </a:xfrm>
          <a:prstGeom prst="rect">
            <a:avLst/>
          </a:prstGeom>
          <a:solidFill>
            <a:schemeClr val="bg1"/>
          </a:solidFill>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a:blip r:embed="rId3"/>
          <a:stretch>
            <a:fillRect/>
          </a:stretch>
        </p:blipFill>
        <p:spPr>
          <a:xfrm>
            <a:off x="44804" y="1353161"/>
            <a:ext cx="7286792" cy="4023968"/>
          </a:xfrm>
          <a:prstGeom prst="rect">
            <a:avLst/>
          </a:prstGeom>
        </p:spPr>
      </p:pic>
    </p:spTree>
    <p:extLst>
      <p:ext uri="{BB962C8B-B14F-4D97-AF65-F5344CB8AC3E}">
        <p14:creationId xmlns:p14="http://schemas.microsoft.com/office/powerpoint/2010/main" val="172934593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E397CE-FD91-482D-85BE-DD0499B28A6A}"/>
              </a:ext>
            </a:extLst>
          </p:cNvPr>
          <p:cNvSpPr>
            <a:spLocks noGrp="1"/>
          </p:cNvSpPr>
          <p:nvPr>
            <p:ph idx="1"/>
          </p:nvPr>
        </p:nvSpPr>
        <p:spPr>
          <a:xfrm>
            <a:off x="556373" y="5867862"/>
            <a:ext cx="6355080" cy="811877"/>
          </a:xfrm>
        </p:spPr>
        <p:txBody>
          <a:bodyPr vert="horz" lIns="91440" tIns="45720" rIns="91440" bIns="45720" rtlCol="0" anchor="t">
            <a:normAutofit fontScale="92500" lnSpcReduction="20000"/>
          </a:bodyPr>
          <a:lstStyle/>
          <a:p>
            <a:r>
              <a:rPr lang="en-US">
                <a:ea typeface="+mn-lt"/>
                <a:cs typeface="+mn-lt"/>
              </a:rPr>
              <a:t>Because “</a:t>
            </a:r>
            <a:r>
              <a:rPr lang="en-US" i="1">
                <a:ea typeface="+mn-lt"/>
                <a:cs typeface="+mn-lt"/>
              </a:rPr>
              <a:t>the blockchain is an immutable record of what has happened, […] for the first time in human history […] we have the truth available to us</a:t>
            </a:r>
            <a:r>
              <a:rPr lang="en-US">
                <a:ea typeface="+mn-lt"/>
                <a:cs typeface="+mn-lt"/>
              </a:rPr>
              <a:t>”. John McAfee</a:t>
            </a:r>
            <a:endParaRPr lang="en-US"/>
          </a:p>
        </p:txBody>
      </p:sp>
      <p:sp>
        <p:nvSpPr>
          <p:cNvPr id="10" name="Right Triangle 9">
            <a:extLst>
              <a:ext uri="{FF2B5EF4-FFF2-40B4-BE49-F238E27FC236}">
                <a16:creationId xmlns:a16="http://schemas.microsoft.com/office/drawing/2014/main" id="{DB8A200A-65A9-4310-9B98-B55CA39CC17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nvSpPr>
        <p:spPr>
          <a:xfrm flipH="1">
            <a:off x="8719595" y="3478742"/>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1" name="Picture 10" descr="Diagram&#10;&#10;Description automatically generated">
            <a:extLst>
              <a:ext uri="{FF2B5EF4-FFF2-40B4-BE49-F238E27FC236}">
                <a16:creationId xmlns:a16="http://schemas.microsoft.com/office/drawing/2014/main" id="{446550C1-EDEA-4C9E-92D3-5DF219302F9E}"/>
              </a:ext>
            </a:extLst>
          </p:cNvPr>
          <p:cNvPicPr>
            <a:picLocks noGrp="1" noChangeAspect="1"/>
          </p:cNvPicPr>
          <p:nvPr/>
        </p:nvPicPr>
        <p:blipFill>
          <a:blip r:embed="rId3"/>
          <a:stretch>
            <a:fillRect/>
          </a:stretch>
        </p:blipFill>
        <p:spPr>
          <a:xfrm>
            <a:off x="551048" y="556800"/>
            <a:ext cx="6017322" cy="4979334"/>
          </a:xfrm>
          <a:prstGeom prst="rect">
            <a:avLst/>
          </a:prstGeom>
        </p:spPr>
      </p:pic>
      <p:sp>
        <p:nvSpPr>
          <p:cNvPr id="13" name="TextBox 5">
            <a:extLst>
              <a:ext uri="{FF2B5EF4-FFF2-40B4-BE49-F238E27FC236}">
                <a16:creationId xmlns:a16="http://schemas.microsoft.com/office/drawing/2014/main" id="{D72270D4-CCC7-4FF2-89DB-318EE37499FC}"/>
              </a:ext>
            </a:extLst>
          </p:cNvPr>
          <p:cNvSpPr txBox="1"/>
          <p:nvPr/>
        </p:nvSpPr>
        <p:spPr>
          <a:xfrm>
            <a:off x="7131137" y="1470918"/>
            <a:ext cx="4888877" cy="544764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3200"/>
          </a:p>
          <a:p>
            <a:r>
              <a:rPr lang="en-US" sz="4000"/>
              <a:t>Validation:</a:t>
            </a:r>
            <a:endParaRPr lang="en-US" sz="4000">
              <a:cs typeface="Calibri"/>
            </a:endParaRPr>
          </a:p>
          <a:p>
            <a:r>
              <a:rPr lang="en-US" sz="4000"/>
              <a:t>Consensus</a:t>
            </a:r>
            <a:r>
              <a:rPr lang="en-US" sz="3600"/>
              <a:t> </a:t>
            </a:r>
            <a:r>
              <a:rPr lang="en-US" sz="4000"/>
              <a:t>Protocol</a:t>
            </a:r>
            <a:endParaRPr lang="en-US" sz="4000">
              <a:cs typeface="Calibri"/>
            </a:endParaRPr>
          </a:p>
          <a:p>
            <a:endParaRPr lang="en-US" sz="4000">
              <a:cs typeface="Calibri"/>
            </a:endParaRPr>
          </a:p>
          <a:p>
            <a:r>
              <a:rPr lang="en-US" sz="3200">
                <a:cs typeface="Calibri"/>
              </a:rPr>
              <a:t>Different </a:t>
            </a:r>
            <a:r>
              <a:rPr lang="en-US" sz="3200" cap="all">
                <a:ea typeface="+mn-lt"/>
                <a:cs typeface="+mn-lt"/>
              </a:rPr>
              <a:t>Trust Mechanisms</a:t>
            </a:r>
            <a:r>
              <a:rPr lang="en-US" sz="3200">
                <a:cs typeface="Calibri"/>
              </a:rPr>
              <a:t>:</a:t>
            </a:r>
          </a:p>
          <a:p>
            <a:pPr marL="457200" indent="-457200">
              <a:buFont typeface="Arial"/>
              <a:buChar char="•"/>
            </a:pPr>
            <a:r>
              <a:rPr lang="en-US" sz="2400">
                <a:cs typeface="Calibri"/>
              </a:rPr>
              <a:t>Triple Verification</a:t>
            </a:r>
          </a:p>
          <a:p>
            <a:pPr marL="457200" indent="-457200">
              <a:buFont typeface="Arial"/>
              <a:buChar char="•"/>
            </a:pPr>
            <a:r>
              <a:rPr lang="en-US" sz="2400">
                <a:cs typeface="Calibri"/>
              </a:rPr>
              <a:t>Proof of Work</a:t>
            </a:r>
          </a:p>
          <a:p>
            <a:pPr marL="457200" indent="-457200">
              <a:buFont typeface="Arial"/>
              <a:buChar char="•"/>
            </a:pPr>
            <a:r>
              <a:rPr lang="en-US" sz="2400">
                <a:cs typeface="Calibri"/>
              </a:rPr>
              <a:t>Proof of Stake</a:t>
            </a:r>
          </a:p>
          <a:p>
            <a:endParaRPr lang="en-US" sz="2800">
              <a:cs typeface="Calibri"/>
            </a:endParaRPr>
          </a:p>
          <a:p>
            <a:endParaRPr lang="en-US" sz="3200">
              <a:cs typeface="Calibri"/>
            </a:endParaRPr>
          </a:p>
        </p:txBody>
      </p:sp>
      <p:sp>
        <p:nvSpPr>
          <p:cNvPr id="14" name="TextBox 13">
            <a:extLst>
              <a:ext uri="{FF2B5EF4-FFF2-40B4-BE49-F238E27FC236}">
                <a16:creationId xmlns:a16="http://schemas.microsoft.com/office/drawing/2014/main" id="{C02358CA-8F4E-4B44-9EB7-736F27450E63}"/>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Click to add text</a:t>
            </a:r>
          </a:p>
        </p:txBody>
      </p:sp>
    </p:spTree>
    <p:extLst>
      <p:ext uri="{BB962C8B-B14F-4D97-AF65-F5344CB8AC3E}">
        <p14:creationId xmlns:p14="http://schemas.microsoft.com/office/powerpoint/2010/main" val="29491457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FC57D006F31F8469F8AB7BA86CACD52" ma:contentTypeVersion="5" ma:contentTypeDescription="Create a new document." ma:contentTypeScope="" ma:versionID="4b6b1333f608d3d5018c04e55d86ac2d">
  <xsd:schema xmlns:xsd="http://www.w3.org/2001/XMLSchema" xmlns:xs="http://www.w3.org/2001/XMLSchema" xmlns:p="http://schemas.microsoft.com/office/2006/metadata/properties" xmlns:ns2="715ca8b9-c9fa-4202-8c72-96f441a58d71" targetNamespace="http://schemas.microsoft.com/office/2006/metadata/properties" ma:root="true" ma:fieldsID="058e690cb323d0a41f096ec84e8db77c" ns2:_="">
    <xsd:import namespace="715ca8b9-c9fa-4202-8c72-96f441a58d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5ca8b9-c9fa-4202-8c72-96f441a58d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E370205-77E2-47B6-850B-6EEF949848C3}">
  <ds:schemaRefs>
    <ds:schemaRef ds:uri="715ca8b9-c9fa-4202-8c72-96f441a58d7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2AC0872-EBE7-4A35-B980-D3A7932643E5}">
  <ds:schemaRefs>
    <ds:schemaRef ds:uri="http://schemas.microsoft.com/sharepoint/v3/contenttype/forms"/>
  </ds:schemaRefs>
</ds:datastoreItem>
</file>

<file path=customXml/itemProps3.xml><?xml version="1.0" encoding="utf-8"?>
<ds:datastoreItem xmlns:ds="http://schemas.openxmlformats.org/officeDocument/2006/customXml" ds:itemID="{9BDB4885-9158-4DBD-9231-22B4A3996BB2}">
  <ds:schemaRefs>
    <ds:schemaRef ds:uri="http://www.w3.org/XML/1998/namespace"/>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purl.org/dc/dcmitype/"/>
    <ds:schemaRef ds:uri="http://purl.org/dc/elements/1.1/"/>
    <ds:schemaRef ds:uri="http://schemas.microsoft.com/office/2006/metadata/properties"/>
    <ds:schemaRef ds:uri="715ca8b9-c9fa-4202-8c72-96f441a58d71"/>
  </ds:schemaRefs>
</ds:datastoreItem>
</file>

<file path=docProps/app.xml><?xml version="1.0" encoding="utf-8"?>
<Properties xmlns="http://schemas.openxmlformats.org/officeDocument/2006/extended-properties" xmlns:vt="http://schemas.openxmlformats.org/officeDocument/2006/docPropsVTypes">
  <Template>Banded</Template>
  <TotalTime>290</TotalTime>
  <Words>5279</Words>
  <Application>Microsoft Office PowerPoint</Application>
  <PresentationFormat>Widescreen</PresentationFormat>
  <Paragraphs>610</Paragraphs>
  <Slides>36</Slides>
  <Notes>35</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Calibri</vt:lpstr>
      <vt:lpstr>Calibri Light</vt:lpstr>
      <vt:lpstr>Corbel</vt:lpstr>
      <vt:lpstr>Wingdings</vt:lpstr>
      <vt:lpstr>Banded</vt:lpstr>
      <vt:lpstr>PowerPoint Presentation</vt:lpstr>
      <vt:lpstr>Blockchain – Environmental Scan</vt:lpstr>
      <vt:lpstr>PowerPoint Presentation</vt:lpstr>
      <vt:lpstr>Outline</vt:lpstr>
      <vt:lpstr>Blockchain – Many Meanings – Depends on Application</vt:lpstr>
      <vt:lpstr>Blockchain Basics</vt:lpstr>
      <vt:lpstr>Distributed Ledgers</vt:lpstr>
      <vt:lpstr>Blockchain &amp; Cryptography </vt:lpstr>
      <vt:lpstr>PowerPoint Presentation</vt:lpstr>
      <vt:lpstr>Example  Transaction: Distributed Ledger</vt:lpstr>
      <vt:lpstr>A Crypto-Note and Signing Transactions </vt:lpstr>
      <vt:lpstr>Example Transaction: Records Validation</vt:lpstr>
      <vt:lpstr>Blockchain – beyond the hype</vt:lpstr>
      <vt:lpstr>Introduction to Fintech</vt:lpstr>
      <vt:lpstr>Kraken – established in Wyoming</vt:lpstr>
      <vt:lpstr>Kraken – Cryptocurrency markets</vt:lpstr>
      <vt:lpstr>Following Bitcoin (xbt) on the kraken exchange</vt:lpstr>
      <vt:lpstr>Another Wyoming Bank - Avanti</vt:lpstr>
      <vt:lpstr>CME group – commodities trading</vt:lpstr>
      <vt:lpstr>CME Group – Large exchanges trade crypto </vt:lpstr>
      <vt:lpstr>Cryptocurrency – Jerome Powell</vt:lpstr>
      <vt:lpstr>Beefcoin  -  Learn How To make Money With Bitcoin </vt:lpstr>
      <vt:lpstr>Blockchain-based companies</vt:lpstr>
      <vt:lpstr>Salt - crypto-backed lending </vt:lpstr>
      <vt:lpstr>Blockchain – beyond the hype</vt:lpstr>
      <vt:lpstr>Blockchain in Wyoming</vt:lpstr>
      <vt:lpstr>PowerPoint Presentation</vt:lpstr>
      <vt:lpstr>UW – Wyoming advanced blockchain lab</vt:lpstr>
      <vt:lpstr>UW –  Center for Blockchain &amp; Digital Innovation</vt:lpstr>
      <vt:lpstr>Wyoming</vt:lpstr>
      <vt:lpstr>Libraries &amp; Blockchain</vt:lpstr>
      <vt:lpstr>Libraries &amp; blockchain</vt:lpstr>
      <vt:lpstr>Libraries &amp; Blockchain – Other Potential uses </vt:lpstr>
      <vt:lpstr>Looking Forward</vt:lpstr>
      <vt:lpstr>PowerPoint Presentation</vt:lpstr>
      <vt:lpstr>Resources &amp; References</vt:lpstr>
    </vt:vector>
  </TitlesOfParts>
  <Company>University of Wyoming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C. Boss</dc:creator>
  <cp:lastModifiedBy>Stephen C. Boss</cp:lastModifiedBy>
  <cp:revision>501</cp:revision>
  <cp:lastPrinted>2021-03-30T19:12:15Z</cp:lastPrinted>
  <dcterms:created xsi:type="dcterms:W3CDTF">2021-03-15T16:54:40Z</dcterms:created>
  <dcterms:modified xsi:type="dcterms:W3CDTF">2021-03-31T20:14:21Z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0x0101001FC57D006F31F8469F8AB7BA86CACD52</vt:lpwstr>
  </property>
</Properties>
</file>