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6" r:id="rId4"/>
  </p:sldMasterIdLst>
  <p:notesMasterIdLst>
    <p:notesMasterId r:id="rId24"/>
  </p:notesMasterIdLst>
  <p:sldIdLst>
    <p:sldId id="256" r:id="rId5"/>
    <p:sldId id="257" r:id="rId6"/>
    <p:sldId id="279" r:id="rId7"/>
    <p:sldId id="258" r:id="rId8"/>
    <p:sldId id="267" r:id="rId9"/>
    <p:sldId id="270" r:id="rId10"/>
    <p:sldId id="278" r:id="rId11"/>
    <p:sldId id="277" r:id="rId12"/>
    <p:sldId id="272" r:id="rId13"/>
    <p:sldId id="273" r:id="rId14"/>
    <p:sldId id="274" r:id="rId15"/>
    <p:sldId id="271" r:id="rId16"/>
    <p:sldId id="276" r:id="rId17"/>
    <p:sldId id="260" r:id="rId18"/>
    <p:sldId id="269" r:id="rId19"/>
    <p:sldId id="268" r:id="rId20"/>
    <p:sldId id="261" r:id="rId21"/>
    <p:sldId id="265" r:id="rId22"/>
    <p:sldId id="266"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413" autoAdjust="0"/>
  </p:normalViewPr>
  <p:slideViewPr>
    <p:cSldViewPr snapToGrid="0">
      <p:cViewPr varScale="1">
        <p:scale>
          <a:sx n="67" d="100"/>
          <a:sy n="67" d="100"/>
        </p:scale>
        <p:origin x="1296" y="53"/>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58AF96-DE7E-4EB3-A3FC-3FF127F139D2}" type="datetimeFigureOut">
              <a:rPr lang="en-US" smtClean="0"/>
              <a:t>3/16/2021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2D9846-2F95-40D3-97DF-839C83FE08AF}" type="slidenum">
              <a:rPr lang="en-US" smtClean="0"/>
              <a:t>‹#›</a:t>
            </a:fld>
            <a:endParaRPr lang="en-US"/>
          </a:p>
        </p:txBody>
      </p:sp>
    </p:spTree>
    <p:extLst>
      <p:ext uri="{BB962C8B-B14F-4D97-AF65-F5344CB8AC3E}">
        <p14:creationId xmlns:p14="http://schemas.microsoft.com/office/powerpoint/2010/main" val="3097717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DMP</a:t>
            </a:r>
          </a:p>
          <a:p>
            <a:r>
              <a:rPr lang="en-US" dirty="0" smtClean="0"/>
              <a:t>sometimes also called a data sharing plan</a:t>
            </a:r>
          </a:p>
          <a:p>
            <a:r>
              <a:rPr lang="en-US" sz="1200" b="0" i="0" kern="1200" dirty="0" smtClean="0">
                <a:solidFill>
                  <a:schemeClr val="tx1"/>
                </a:solidFill>
                <a:effectLst/>
                <a:latin typeface="+mn-lt"/>
                <a:ea typeface="+mn-ea"/>
                <a:cs typeface="+mn-cs"/>
              </a:rPr>
              <a:t>When sensitive data are used, the DMP must also describe what steps you are taking to make your data secure and compliant with regulations. </a:t>
            </a:r>
          </a:p>
          <a:p>
            <a:r>
              <a:rPr lang="en-US" sz="1200" b="0" i="0" kern="1200" dirty="0" smtClean="0">
                <a:solidFill>
                  <a:schemeClr val="tx1"/>
                </a:solidFill>
                <a:effectLst/>
                <a:latin typeface="+mn-lt"/>
                <a:ea typeface="+mn-ea"/>
                <a:cs typeface="+mn-cs"/>
              </a:rPr>
              <a:t>A DMP might be informal, to be used internally, guided by policies established by the head of a research lab or collaborators. Some funding agencies or projects might require submission of formal DMPs. It is important during the course of a project to make sure that everyone on the research team is aware of where the data reside and how to access them, how they are organized and documented so they are readily usable by the team. DMPs can be updated and revised as needed during the course of the project - </a:t>
            </a:r>
            <a:r>
              <a:rPr lang="en-US" sz="1200" b="0" i="1" kern="1200" dirty="0" smtClean="0">
                <a:solidFill>
                  <a:schemeClr val="tx1"/>
                </a:solidFill>
                <a:effectLst/>
                <a:latin typeface="+mn-lt"/>
                <a:ea typeface="+mn-ea"/>
                <a:cs typeface="+mn-cs"/>
              </a:rPr>
              <a:t>a DMP is a living document</a:t>
            </a:r>
            <a:r>
              <a:rPr lang="en-US" sz="1200" b="0" i="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2</a:t>
            </a:fld>
            <a:endParaRPr lang="en-US"/>
          </a:p>
        </p:txBody>
      </p:sp>
    </p:spTree>
    <p:extLst>
      <p:ext uri="{BB962C8B-B14F-4D97-AF65-F5344CB8AC3E}">
        <p14:creationId xmlns:p14="http://schemas.microsoft.com/office/powerpoint/2010/main" val="2325726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Here you should consider which data you will share and how. The methods used will depend on a number of factors such as the type, size, complexity and sensitivity of the data. Also consider how people might acknowledge the reuse of your data (e.g. via citations) so you gain impact. </a:t>
            </a:r>
            <a:endParaRPr lang="en-US" sz="1200" b="1"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12</a:t>
            </a:fld>
            <a:endParaRPr lang="en-US"/>
          </a:p>
        </p:txBody>
      </p:sp>
    </p:spTree>
    <p:extLst>
      <p:ext uri="{BB962C8B-B14F-4D97-AF65-F5344CB8AC3E}">
        <p14:creationId xmlns:p14="http://schemas.microsoft.com/office/powerpoint/2010/main" val="2793458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should determine which data are of long-term value and should be preserved. Decide how best to preserve those data, for example by depositing in repositories. </a:t>
            </a:r>
          </a:p>
          <a:p>
            <a:r>
              <a:rPr lang="en-US" dirty="0" smtClean="0"/>
              <a:t>Not</a:t>
            </a:r>
            <a:r>
              <a:rPr lang="en-US" baseline="0" dirty="0" smtClean="0"/>
              <a:t> all data is worthy of being retained forever</a:t>
            </a:r>
          </a:p>
          <a:p>
            <a:r>
              <a:rPr lang="en-US" baseline="0" dirty="0" smtClean="0"/>
              <a:t>Some institutions have limits—</a:t>
            </a:r>
            <a:r>
              <a:rPr lang="en-US" baseline="0" dirty="0" err="1" smtClean="0"/>
              <a:t>Uwyo</a:t>
            </a:r>
            <a:r>
              <a:rPr lang="en-US" baseline="0" dirty="0" smtClean="0"/>
              <a:t> RDM policy spells out what is expected here</a:t>
            </a:r>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13</a:t>
            </a:fld>
            <a:endParaRPr lang="en-US"/>
          </a:p>
        </p:txBody>
      </p:sp>
    </p:spTree>
    <p:extLst>
      <p:ext uri="{BB962C8B-B14F-4D97-AF65-F5344CB8AC3E}">
        <p14:creationId xmlns:p14="http://schemas.microsoft.com/office/powerpoint/2010/main" val="3285584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15</a:t>
            </a:fld>
            <a:endParaRPr lang="en-US"/>
          </a:p>
        </p:txBody>
      </p:sp>
    </p:spTree>
    <p:extLst>
      <p:ext uri="{BB962C8B-B14F-4D97-AF65-F5344CB8AC3E}">
        <p14:creationId xmlns:p14="http://schemas.microsoft.com/office/powerpoint/2010/main" val="1234509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4</a:t>
            </a:fld>
            <a:endParaRPr lang="en-US"/>
          </a:p>
        </p:txBody>
      </p:sp>
    </p:spTree>
    <p:extLst>
      <p:ext uri="{BB962C8B-B14F-4D97-AF65-F5344CB8AC3E}">
        <p14:creationId xmlns:p14="http://schemas.microsoft.com/office/powerpoint/2010/main" val="2384037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5</a:t>
            </a:fld>
            <a:endParaRPr lang="en-US"/>
          </a:p>
        </p:txBody>
      </p:sp>
    </p:spTree>
    <p:extLst>
      <p:ext uri="{BB962C8B-B14F-4D97-AF65-F5344CB8AC3E}">
        <p14:creationId xmlns:p14="http://schemas.microsoft.com/office/powerpoint/2010/main" val="3260538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should consider what data you will collect and how. </a:t>
            </a:r>
          </a:p>
          <a:p>
            <a:r>
              <a:rPr lang="en-US" dirty="0" smtClean="0"/>
              <a:t>Wide definition</a:t>
            </a:r>
            <a:r>
              <a:rPr lang="en-US" baseline="0" dirty="0" smtClean="0"/>
              <a:t> of data—can apply to all disciplines</a:t>
            </a:r>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6</a:t>
            </a:fld>
            <a:endParaRPr lang="en-US"/>
          </a:p>
        </p:txBody>
      </p:sp>
    </p:spTree>
    <p:extLst>
      <p:ext uri="{BB962C8B-B14F-4D97-AF65-F5344CB8AC3E}">
        <p14:creationId xmlns:p14="http://schemas.microsoft.com/office/powerpoint/2010/main" val="216824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should assign roles and responsibilities for all data management activities. Also carefully consider any resources needed to deliver your plan. These costs can usually be written into grant applications but need to be clearly outlined and justified.</a:t>
            </a:r>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7</a:t>
            </a:fld>
            <a:endParaRPr lang="en-US"/>
          </a:p>
        </p:txBody>
      </p:sp>
    </p:spTree>
    <p:extLst>
      <p:ext uri="{BB962C8B-B14F-4D97-AF65-F5344CB8AC3E}">
        <p14:creationId xmlns:p14="http://schemas.microsoft.com/office/powerpoint/2010/main" val="3308042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the same as preserving! Here you should consider where the data will be stored and any implications this has for backup, access and security. </a:t>
            </a:r>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8</a:t>
            </a:fld>
            <a:endParaRPr lang="en-US"/>
          </a:p>
        </p:txBody>
      </p:sp>
    </p:spTree>
    <p:extLst>
      <p:ext uri="{BB962C8B-B14F-4D97-AF65-F5344CB8AC3E}">
        <p14:creationId xmlns:p14="http://schemas.microsoft.com/office/powerpoint/2010/main" val="3635340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should consider what information is needed for the data to be to be read and interpreted in the future. Estimate how much time and effort will be needed to create this supporting documentation and ensure that you allow for sufficient resource to cover this. </a:t>
            </a:r>
          </a:p>
        </p:txBody>
      </p:sp>
      <p:sp>
        <p:nvSpPr>
          <p:cNvPr id="4" name="Slide Number Placeholder 3"/>
          <p:cNvSpPr>
            <a:spLocks noGrp="1"/>
          </p:cNvSpPr>
          <p:nvPr>
            <p:ph type="sldNum" sz="quarter" idx="10"/>
          </p:nvPr>
        </p:nvSpPr>
        <p:spPr/>
        <p:txBody>
          <a:bodyPr/>
          <a:lstStyle/>
          <a:p>
            <a:fld id="{612D9846-2F95-40D3-97DF-839C83FE08AF}" type="slidenum">
              <a:rPr lang="en-US" smtClean="0"/>
              <a:t>9</a:t>
            </a:fld>
            <a:endParaRPr lang="en-US"/>
          </a:p>
        </p:txBody>
      </p:sp>
    </p:spTree>
    <p:extLst>
      <p:ext uri="{BB962C8B-B14F-4D97-AF65-F5344CB8AC3E}">
        <p14:creationId xmlns:p14="http://schemas.microsoft.com/office/powerpoint/2010/main" val="1495779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transfer of data between organizations is common in the research community. When the data is confidential, proprietary, or otherwise considered sensitive, the organization providing the data (“Provider”) will often require that the organization receiving the data (“Recipient”) enter into a written contract to outline the terms and conditions of the data transfer. Such a contract is usually referred to as a</a:t>
            </a:r>
            <a:r>
              <a:rPr lang="en-US" sz="1200" b="1" i="0" kern="1200" dirty="0" smtClean="0">
                <a:solidFill>
                  <a:schemeClr val="tx1"/>
                </a:solidFill>
                <a:effectLst/>
                <a:latin typeface="+mn-lt"/>
                <a:ea typeface="+mn-ea"/>
                <a:cs typeface="+mn-cs"/>
              </a:rPr>
              <a:t> Data Use Agreement (DUA)</a:t>
            </a:r>
            <a:r>
              <a:rPr lang="en-US" sz="1200" b="0" i="0" kern="1200" dirty="0" smtClean="0">
                <a:solidFill>
                  <a:schemeClr val="tx1"/>
                </a:solidFill>
                <a:effectLst/>
                <a:latin typeface="+mn-lt"/>
                <a:ea typeface="+mn-ea"/>
                <a:cs typeface="+mn-cs"/>
              </a:rPr>
              <a:t>, although it may also be referred to as a License Agreement, Confidentiality Agreement, Non-Disclosure Agreement, Memorandum of Understanding, Memorandum of Agreement, or other names if these agreements include data sharing or data transfer requirements.</a:t>
            </a:r>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10</a:t>
            </a:fld>
            <a:endParaRPr lang="en-US"/>
          </a:p>
        </p:txBody>
      </p:sp>
    </p:spTree>
    <p:extLst>
      <p:ext uri="{BB962C8B-B14F-4D97-AF65-F5344CB8AC3E}">
        <p14:creationId xmlns:p14="http://schemas.microsoft.com/office/powerpoint/2010/main" val="30385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should consider any ethical or legal issues, particularly in terms of restrictions they may place on data sharing. </a:t>
            </a:r>
          </a:p>
          <a:p>
            <a:r>
              <a:rPr lang="en-US" dirty="0" smtClean="0"/>
              <a:t>This</a:t>
            </a:r>
            <a:r>
              <a:rPr lang="en-US" baseline="0" dirty="0" smtClean="0"/>
              <a:t> is also a step that can and should include the IRB process—for example, if you’re planning on sharing data, even if it’s anonymized, the IRB should be made aware of that</a:t>
            </a:r>
            <a:endParaRPr lang="en-US" dirty="0" smtClean="0"/>
          </a:p>
          <a:p>
            <a:r>
              <a:rPr lang="en-US" sz="1200" b="0" i="0" kern="1200" dirty="0" smtClean="0">
                <a:solidFill>
                  <a:schemeClr val="tx1"/>
                </a:solidFill>
                <a:effectLst/>
                <a:latin typeface="+mn-lt"/>
                <a:ea typeface="+mn-ea"/>
                <a:cs typeface="+mn-cs"/>
              </a:rPr>
              <a:t>When considering sharing your </a:t>
            </a:r>
            <a:r>
              <a:rPr lang="en-US" sz="1200" b="1" i="0" kern="1200" dirty="0" smtClean="0">
                <a:solidFill>
                  <a:schemeClr val="tx1"/>
                </a:solidFill>
                <a:effectLst/>
                <a:latin typeface="+mn-lt"/>
                <a:ea typeface="+mn-ea"/>
                <a:cs typeface="+mn-cs"/>
              </a:rPr>
              <a:t>data</a:t>
            </a:r>
            <a:r>
              <a:rPr lang="en-US" sz="1200" b="0" i="0" kern="1200" dirty="0" smtClean="0">
                <a:solidFill>
                  <a:schemeClr val="tx1"/>
                </a:solidFill>
                <a:effectLst/>
                <a:latin typeface="+mn-lt"/>
                <a:ea typeface="+mn-ea"/>
                <a:cs typeface="+mn-cs"/>
              </a:rPr>
              <a:t>, consider the following</a:t>
            </a:r>
          </a:p>
          <a:p>
            <a:r>
              <a:rPr lang="en-US" sz="1200" b="0" i="0" kern="1200" dirty="0" smtClean="0">
                <a:solidFill>
                  <a:schemeClr val="tx1"/>
                </a:solidFill>
                <a:effectLst/>
                <a:latin typeface="+mn-lt"/>
                <a:ea typeface="+mn-ea"/>
                <a:cs typeface="+mn-cs"/>
              </a:rPr>
              <a:t>In the United States, data is not copyrightable (although a particular expression can be, such as a table or chart).</a:t>
            </a:r>
          </a:p>
          <a:p>
            <a:r>
              <a:rPr lang="en-US" sz="1200" b="0" i="0" kern="1200" dirty="0" smtClean="0">
                <a:solidFill>
                  <a:schemeClr val="tx1"/>
                </a:solidFill>
                <a:effectLst/>
                <a:latin typeface="+mn-lt"/>
                <a:ea typeface="+mn-ea"/>
                <a:cs typeface="+mn-cs"/>
              </a:rPr>
              <a:t>Data can be licensed.  E.g., some data providers license data to limit how the data can be used (to protect the privacy of study participants or guide downstream use of data)</a:t>
            </a:r>
          </a:p>
          <a:p>
            <a:r>
              <a:rPr lang="en-US" sz="1200" b="0" i="0" kern="1200" dirty="0" smtClean="0">
                <a:solidFill>
                  <a:schemeClr val="tx1"/>
                </a:solidFill>
                <a:effectLst/>
                <a:latin typeface="+mn-lt"/>
                <a:ea typeface="+mn-ea"/>
                <a:cs typeface="+mn-cs"/>
              </a:rPr>
              <a:t>If you want to promote sharing and unlimited use of your data, you can make you data available under a </a:t>
            </a:r>
            <a:r>
              <a:rPr lang="en-US" sz="1200" b="0" i="0" u="none" strike="noStrike" kern="1200" dirty="0" smtClean="0">
                <a:solidFill>
                  <a:schemeClr val="tx1"/>
                </a:solidFill>
                <a:effectLst/>
                <a:latin typeface="+mn-lt"/>
                <a:ea typeface="+mn-ea"/>
                <a:cs typeface="+mn-cs"/>
              </a:rPr>
              <a:t>CC0 declaration (https://creativecommons.org/share-your-work/public-domain/cc0)</a:t>
            </a:r>
            <a:r>
              <a:rPr lang="en-US" sz="1200" b="0" i="0" kern="1200" dirty="0" smtClean="0">
                <a:solidFill>
                  <a:schemeClr val="tx1"/>
                </a:solidFill>
                <a:effectLst/>
                <a:latin typeface="+mn-lt"/>
                <a:ea typeface="+mn-ea"/>
                <a:cs typeface="+mn-cs"/>
              </a:rPr>
              <a:t> to make it explicit.  There are other Creative</a:t>
            </a:r>
            <a:r>
              <a:rPr lang="en-US" sz="1200" b="0" i="0" kern="1200" baseline="0" dirty="0" smtClean="0">
                <a:solidFill>
                  <a:schemeClr val="tx1"/>
                </a:solidFill>
                <a:effectLst/>
                <a:latin typeface="+mn-lt"/>
                <a:ea typeface="+mn-ea"/>
                <a:cs typeface="+mn-cs"/>
              </a:rPr>
              <a:t> Commons</a:t>
            </a:r>
            <a:r>
              <a:rPr lang="en-US" sz="1200" b="0" i="0" kern="1200" dirty="0" smtClean="0">
                <a:solidFill>
                  <a:schemeClr val="tx1"/>
                </a:solidFill>
                <a:effectLst/>
                <a:latin typeface="+mn-lt"/>
                <a:ea typeface="+mn-ea"/>
                <a:cs typeface="+mn-cs"/>
              </a:rPr>
              <a:t> licenses (https://creativecommons.org/) with additional protection.</a:t>
            </a:r>
          </a:p>
          <a:p>
            <a:endParaRPr lang="en-US" dirty="0"/>
          </a:p>
        </p:txBody>
      </p:sp>
      <p:sp>
        <p:nvSpPr>
          <p:cNvPr id="4" name="Slide Number Placeholder 3"/>
          <p:cNvSpPr>
            <a:spLocks noGrp="1"/>
          </p:cNvSpPr>
          <p:nvPr>
            <p:ph type="sldNum" sz="quarter" idx="10"/>
          </p:nvPr>
        </p:nvSpPr>
        <p:spPr/>
        <p:txBody>
          <a:bodyPr/>
          <a:lstStyle/>
          <a:p>
            <a:fld id="{612D9846-2F95-40D3-97DF-839C83FE08AF}" type="slidenum">
              <a:rPr lang="en-US" smtClean="0"/>
              <a:t>11</a:t>
            </a:fld>
            <a:endParaRPr lang="en-US"/>
          </a:p>
        </p:txBody>
      </p:sp>
    </p:spTree>
    <p:extLst>
      <p:ext uri="{BB962C8B-B14F-4D97-AF65-F5344CB8AC3E}">
        <p14:creationId xmlns:p14="http://schemas.microsoft.com/office/powerpoint/2010/main" val="329633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BE1E2E9-6B88-4B74-8C88-8FED977AE1E7}" type="datetime1">
              <a:rPr lang="en-US" smtClean="0"/>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1869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AA4168-C537-4846-A174-ABFFE94494E9}" type="datetime1">
              <a:rPr lang="en-US" smtClean="0"/>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618789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5E2BD09-F5D6-4BB8-BD88-687BC05B80D8}" type="datetime1">
              <a:rPr lang="en-US" smtClean="0"/>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715152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F65A0C-B114-481A-81BF-486735E507C6}" type="datetime1">
              <a:rPr lang="en-US" smtClean="0"/>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564384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F48C0C4-2BAE-4CE4-BB25-16C96BFC3216}" type="datetime1">
              <a:rPr lang="en-US" smtClean="0"/>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1965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209733B-15A7-4DA7-921B-00D0F12C110F}" type="datetime1">
              <a:rPr lang="en-US" smtClean="0"/>
              <a:t>3/16/2021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358004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CB87C0-049D-4E7E-B3B7-9B0B916F8A22}" type="datetime1">
              <a:rPr lang="en-US" smtClean="0"/>
              <a:t>3/16/2021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260181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B589FFE-106F-41AA-9B58-627C7B9C2C37}" type="datetime1">
              <a:rPr lang="en-US" smtClean="0"/>
              <a:t>3/16/2021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739698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C7FE902-8C8E-45A9-BDB6-4254D07A40FF}" type="datetime1">
              <a:rPr lang="en-US" smtClean="0"/>
              <a:t>3/16/2021</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913671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DE7ECE9-E41D-415E-AB91-94F00A49CC14}" type="datetime1">
              <a:rPr lang="en-US" smtClean="0"/>
              <a:t>3/16/2021</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A7A6979-0714-4377-B894-6BE4C2D6E202}" type="slidenum">
              <a:rPr lang="en-US" smtClean="0"/>
              <a:t>‹#›</a:t>
            </a:fld>
            <a:endParaRPr lang="en-US" dirty="0"/>
          </a:p>
        </p:txBody>
      </p:sp>
    </p:spTree>
    <p:extLst>
      <p:ext uri="{BB962C8B-B14F-4D97-AF65-F5344CB8AC3E}">
        <p14:creationId xmlns:p14="http://schemas.microsoft.com/office/powerpoint/2010/main" val="2028671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2DF957C-B765-43D9-94FC-8D0F873A6BD5}" type="datetime1">
              <a:rPr lang="en-US" smtClean="0"/>
              <a:t>3/16/2021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708594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6B345BE-2153-4987-BAF0-0DE77F265B63}" type="datetime1">
              <a:rPr lang="en-US" smtClean="0"/>
              <a:t>3/16/2021</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A7A6979-0714-4377-B894-6BE4C2D6E202}"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91688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11" Type="http://schemas.microsoft.com/office/2007/relationships/hdphoto" Target="../media/hdphoto5.wdp"/><Relationship Id="rId5" Type="http://schemas.microsoft.com/office/2007/relationships/hdphoto" Target="../media/hdphoto2.wdp"/><Relationship Id="rId10" Type="http://schemas.openxmlformats.org/officeDocument/2006/relationships/image" Target="../media/image15.png"/><Relationship Id="rId4" Type="http://schemas.openxmlformats.org/officeDocument/2006/relationships/image" Target="../media/image12.png"/><Relationship Id="rId9" Type="http://schemas.microsoft.com/office/2007/relationships/hdphoto" Target="../media/hdphoto4.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dmptool.org/public_templates" TargetMode="External"/><Relationship Id="rId3" Type="http://schemas.openxmlformats.org/officeDocument/2006/relationships/hyperlink" Target="https://www.dcc.ac.uk/dmps" TargetMode="External"/><Relationship Id="rId7" Type="http://schemas.openxmlformats.org/officeDocument/2006/relationships/hyperlink" Target="https://dmptool.org/" TargetMode="External"/><Relationship Id="rId2" Type="http://schemas.openxmlformats.org/officeDocument/2006/relationships/hyperlink" Target="https://deepblue.lib.umich.edu/bitstream/handle/2027.42/86586/CoE_DMP_template_v1.pdf?sequence=1&amp;isAllowed=y" TargetMode="External"/><Relationship Id="rId1" Type="http://schemas.openxmlformats.org/officeDocument/2006/relationships/slideLayout" Target="../slideLayouts/slideLayout2.xml"/><Relationship Id="rId6" Type="http://schemas.openxmlformats.org/officeDocument/2006/relationships/hyperlink" Target="http://www.uwyo.edu/research/policies-and-procedures/research_data_policy_march_2015.pdf" TargetMode="External"/><Relationship Id="rId5" Type="http://schemas.openxmlformats.org/officeDocument/2006/relationships/hyperlink" Target="https://www.ncbi.nlm.nih.gov/pmc/articles/PMC4619636/" TargetMode="External"/><Relationship Id="rId4" Type="http://schemas.openxmlformats.org/officeDocument/2006/relationships/hyperlink" Target="https://www.dcc.ac.uk/sites/default/files/documents/resource/DMP/DMP-checklist-flyer.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library.stanford.edu/research/data-management-services/data-management-plan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Creating a Data Management Plan With </a:t>
            </a:r>
            <a:r>
              <a:rPr lang="en-US" dirty="0" smtClean="0"/>
              <a:t>DMPTool</a:t>
            </a:r>
            <a:endParaRPr lang="en-US" dirty="0"/>
          </a:p>
        </p:txBody>
      </p:sp>
      <p:sp>
        <p:nvSpPr>
          <p:cNvPr id="3" name="Subtitle 2"/>
          <p:cNvSpPr>
            <a:spLocks noGrp="1"/>
          </p:cNvSpPr>
          <p:nvPr>
            <p:ph type="subTitle" idx="1"/>
          </p:nvPr>
        </p:nvSpPr>
        <p:spPr>
          <a:xfrm>
            <a:off x="1097280" y="4864156"/>
            <a:ext cx="10058400" cy="1143000"/>
          </a:xfrm>
        </p:spPr>
        <p:txBody>
          <a:bodyPr>
            <a:normAutofit fontScale="85000" lnSpcReduction="20000"/>
          </a:bodyPr>
          <a:lstStyle/>
          <a:p>
            <a:r>
              <a:rPr lang="en-US" dirty="0" smtClean="0"/>
              <a:t>Shannon Sheridan, MLIS</a:t>
            </a:r>
          </a:p>
          <a:p>
            <a:r>
              <a:rPr lang="en-US" dirty="0" smtClean="0"/>
              <a:t>University of Wyoming</a:t>
            </a:r>
          </a:p>
          <a:p>
            <a:r>
              <a:rPr lang="en-US" dirty="0" smtClean="0"/>
              <a:t>March 16, 2021</a:t>
            </a:r>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1</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6709" y="4760920"/>
            <a:ext cx="2464943" cy="1349471"/>
          </a:xfrm>
          <a:prstGeom prst="rect">
            <a:avLst/>
          </a:prstGeom>
        </p:spPr>
      </p:pic>
    </p:spTree>
    <p:extLst>
      <p:ext uri="{BB962C8B-B14F-4D97-AF65-F5344CB8AC3E}">
        <p14:creationId xmlns:p14="http://schemas.microsoft.com/office/powerpoint/2010/main" val="25025847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 Property Rights</a:t>
            </a:r>
            <a:endParaRPr lang="en-US" dirty="0"/>
          </a:p>
        </p:txBody>
      </p:sp>
      <p:sp>
        <p:nvSpPr>
          <p:cNvPr id="3" name="Content Placeholder 2"/>
          <p:cNvSpPr>
            <a:spLocks noGrp="1"/>
          </p:cNvSpPr>
          <p:nvPr>
            <p:ph idx="1"/>
          </p:nvPr>
        </p:nvSpPr>
        <p:spPr>
          <a:xfrm>
            <a:off x="1097280" y="2034540"/>
            <a:ext cx="10058400" cy="3834554"/>
          </a:xfrm>
        </p:spPr>
        <p:txBody>
          <a:bodyPr>
            <a:normAutofit/>
          </a:bodyPr>
          <a:lstStyle/>
          <a:p>
            <a:pPr>
              <a:buFont typeface="Wingdings" panose="05000000000000000000" pitchFamily="2" charset="2"/>
              <a:buChar char="q"/>
            </a:pPr>
            <a:r>
              <a:rPr lang="en-US" sz="2400" dirty="0"/>
              <a:t>Who will own the rights to the data and other information produced by the project? </a:t>
            </a:r>
            <a:endParaRPr lang="en-US" sz="2400" dirty="0" smtClean="0"/>
          </a:p>
          <a:p>
            <a:pPr>
              <a:buFont typeface="Wingdings" panose="05000000000000000000" pitchFamily="2" charset="2"/>
              <a:buChar char="q"/>
            </a:pPr>
            <a:r>
              <a:rPr lang="en-US" sz="2400" dirty="0" smtClean="0"/>
              <a:t> Do you need a data use agreement?</a:t>
            </a:r>
          </a:p>
          <a:p>
            <a:pPr>
              <a:buFont typeface="Wingdings" panose="05000000000000000000" pitchFamily="2" charset="2"/>
              <a:buChar char="q"/>
            </a:pPr>
            <a:r>
              <a:rPr lang="en-US" sz="2400" dirty="0" smtClean="0"/>
              <a:t>Will </a:t>
            </a:r>
            <a:r>
              <a:rPr lang="en-US" sz="2400" dirty="0"/>
              <a:t>any copyrighted materials be used?  </a:t>
            </a:r>
            <a:endParaRPr lang="en-US" sz="2400" dirty="0" smtClean="0"/>
          </a:p>
          <a:p>
            <a:pPr>
              <a:buFont typeface="Wingdings" panose="05000000000000000000" pitchFamily="2" charset="2"/>
              <a:buChar char="q"/>
            </a:pPr>
            <a:r>
              <a:rPr lang="en-US" sz="2400" dirty="0" smtClean="0"/>
              <a:t>How </a:t>
            </a:r>
            <a:r>
              <a:rPr lang="en-US" sz="2400" dirty="0"/>
              <a:t>will permission be obtained to use and disseminate the data?  </a:t>
            </a:r>
            <a:endParaRPr lang="en-US" sz="2400" dirty="0" smtClean="0"/>
          </a:p>
          <a:p>
            <a:pPr>
              <a:buFont typeface="Wingdings" panose="05000000000000000000" pitchFamily="2" charset="2"/>
              <a:buChar char="q"/>
            </a:pPr>
            <a:r>
              <a:rPr lang="en-US" sz="2400" dirty="0" smtClean="0"/>
              <a:t>Will </a:t>
            </a:r>
            <a:r>
              <a:rPr lang="en-US" sz="2400" dirty="0"/>
              <a:t>these rights be transferred to another organization for distribution and archiving?</a:t>
            </a:r>
          </a:p>
        </p:txBody>
      </p:sp>
      <p:sp>
        <p:nvSpPr>
          <p:cNvPr id="4" name="Slide Number Placeholder 3"/>
          <p:cNvSpPr>
            <a:spLocks noGrp="1"/>
          </p:cNvSpPr>
          <p:nvPr>
            <p:ph type="sldNum" sz="quarter" idx="12"/>
          </p:nvPr>
        </p:nvSpPr>
        <p:spPr/>
        <p:txBody>
          <a:bodyPr/>
          <a:lstStyle/>
          <a:p>
            <a:fld id="{8A7A6979-0714-4377-B894-6BE4C2D6E202}" type="slidenum">
              <a:rPr lang="en-US" smtClean="0"/>
              <a:pPr/>
              <a:t>10</a:t>
            </a:fld>
            <a:endParaRPr lang="en-US" dirty="0"/>
          </a:p>
        </p:txBody>
      </p:sp>
    </p:spTree>
    <p:extLst>
      <p:ext uri="{BB962C8B-B14F-4D97-AF65-F5344CB8AC3E}">
        <p14:creationId xmlns:p14="http://schemas.microsoft.com/office/powerpoint/2010/main" val="4160130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 and Privacy</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q"/>
            </a:pPr>
            <a:r>
              <a:rPr lang="en-US" sz="2400" dirty="0" smtClean="0"/>
              <a:t> Have </a:t>
            </a:r>
            <a:r>
              <a:rPr lang="en-US" sz="2400" dirty="0"/>
              <a:t>you gained consent for data sharing and preservation? </a:t>
            </a:r>
            <a:endParaRPr lang="en-US" sz="2400" dirty="0" smtClean="0"/>
          </a:p>
          <a:p>
            <a:pPr>
              <a:buFont typeface="Wingdings" panose="05000000000000000000" pitchFamily="2" charset="2"/>
              <a:buChar char="q"/>
            </a:pPr>
            <a:r>
              <a:rPr lang="en-US" sz="2400" dirty="0" smtClean="0"/>
              <a:t> </a:t>
            </a:r>
            <a:r>
              <a:rPr lang="en-US" sz="2400" dirty="0"/>
              <a:t>How will you protect the identity of participants if required? e.g. via anonymization </a:t>
            </a:r>
          </a:p>
          <a:p>
            <a:pPr>
              <a:buFont typeface="Wingdings" panose="05000000000000000000" pitchFamily="2" charset="2"/>
              <a:buChar char="q"/>
            </a:pPr>
            <a:r>
              <a:rPr lang="en-US" sz="2400" dirty="0" smtClean="0"/>
              <a:t> </a:t>
            </a:r>
            <a:r>
              <a:rPr lang="en-US" sz="2400" dirty="0"/>
              <a:t>Will data sharing be postponed / restricted? e.g. to publish or seek patents </a:t>
            </a:r>
          </a:p>
          <a:p>
            <a:pPr>
              <a:buFont typeface="Wingdings" panose="05000000000000000000" pitchFamily="2" charset="2"/>
              <a:buChar char="q"/>
            </a:pPr>
            <a:r>
              <a:rPr lang="en-US" sz="2400" dirty="0" smtClean="0"/>
              <a:t> </a:t>
            </a:r>
            <a:r>
              <a:rPr lang="en-US" sz="2400" dirty="0"/>
              <a:t>How will the data be licensed for reuse? </a:t>
            </a:r>
          </a:p>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11</a:t>
            </a:fld>
            <a:endParaRPr lang="en-US" dirty="0"/>
          </a:p>
        </p:txBody>
      </p:sp>
    </p:spTree>
    <p:extLst>
      <p:ext uri="{BB962C8B-B14F-4D97-AF65-F5344CB8AC3E}">
        <p14:creationId xmlns:p14="http://schemas.microsoft.com/office/powerpoint/2010/main" val="335190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and Sharing</a:t>
            </a:r>
            <a:endParaRPr lang="en-US" dirty="0"/>
          </a:p>
        </p:txBody>
      </p:sp>
      <p:sp>
        <p:nvSpPr>
          <p:cNvPr id="3" name="Content Placeholder 2"/>
          <p:cNvSpPr>
            <a:spLocks noGrp="1"/>
          </p:cNvSpPr>
          <p:nvPr>
            <p:ph idx="1"/>
          </p:nvPr>
        </p:nvSpPr>
        <p:spPr>
          <a:xfrm>
            <a:off x="6126480" y="1845734"/>
            <a:ext cx="5593080" cy="4023360"/>
          </a:xfrm>
        </p:spPr>
        <p:txBody>
          <a:bodyPr>
            <a:normAutofit fontScale="92500" lnSpcReduction="10000"/>
          </a:bodyPr>
          <a:lstStyle/>
          <a:p>
            <a:pPr>
              <a:buFont typeface="Wingdings" panose="05000000000000000000" pitchFamily="2" charset="2"/>
              <a:buChar char="q"/>
            </a:pPr>
            <a:r>
              <a:rPr lang="en-US" sz="2800" dirty="0" smtClean="0"/>
              <a:t> With </a:t>
            </a:r>
            <a:r>
              <a:rPr lang="en-US" sz="2800" dirty="0"/>
              <a:t>whom will you share the data, and under what conditions? </a:t>
            </a:r>
            <a:endParaRPr lang="en-US" sz="2800" dirty="0" smtClean="0"/>
          </a:p>
          <a:p>
            <a:pPr>
              <a:buFont typeface="Wingdings" panose="05000000000000000000" pitchFamily="2" charset="2"/>
              <a:buChar char="q"/>
            </a:pPr>
            <a:r>
              <a:rPr lang="en-US" sz="2800" dirty="0" smtClean="0"/>
              <a:t> When </a:t>
            </a:r>
            <a:r>
              <a:rPr lang="en-US" sz="2800" dirty="0"/>
              <a:t>will you make the data available? </a:t>
            </a:r>
            <a:endParaRPr lang="en-US" sz="2800" dirty="0" smtClean="0"/>
          </a:p>
          <a:p>
            <a:pPr>
              <a:buFont typeface="Wingdings" panose="05000000000000000000" pitchFamily="2" charset="2"/>
              <a:buChar char="q"/>
            </a:pPr>
            <a:r>
              <a:rPr lang="en-US" sz="2800" dirty="0" smtClean="0"/>
              <a:t> Are </a:t>
            </a:r>
            <a:r>
              <a:rPr lang="en-US" sz="2800" dirty="0"/>
              <a:t>any restrictions on data sharing required? </a:t>
            </a:r>
            <a:endParaRPr lang="en-US" sz="2800" dirty="0" smtClean="0"/>
          </a:p>
          <a:p>
            <a:pPr>
              <a:buFont typeface="Wingdings" panose="05000000000000000000" pitchFamily="2" charset="2"/>
              <a:buChar char="q"/>
            </a:pPr>
            <a:r>
              <a:rPr lang="en-US" sz="2800" dirty="0" smtClean="0"/>
              <a:t> What </a:t>
            </a:r>
            <a:r>
              <a:rPr lang="en-US" sz="2800" dirty="0"/>
              <a:t>action will you take to overcome or </a:t>
            </a:r>
            <a:r>
              <a:rPr lang="en-US" sz="2800" dirty="0" smtClean="0"/>
              <a:t>minimize </a:t>
            </a:r>
            <a:r>
              <a:rPr lang="en-US" sz="2800" dirty="0"/>
              <a:t>restrictions? </a:t>
            </a:r>
            <a:endParaRPr lang="en-US" sz="2800" dirty="0" smtClean="0"/>
          </a:p>
          <a:p>
            <a:pPr>
              <a:buFont typeface="Wingdings" panose="05000000000000000000" pitchFamily="2" charset="2"/>
              <a:buChar char="q"/>
            </a:pPr>
            <a:r>
              <a:rPr lang="en-US" sz="2800" dirty="0" smtClean="0"/>
              <a:t> How </a:t>
            </a:r>
            <a:r>
              <a:rPr lang="en-US" sz="2800" dirty="0"/>
              <a:t>will potential users find out about your data? </a:t>
            </a:r>
            <a:endParaRPr lang="en-US" sz="2800" b="1" dirty="0">
              <a:solidFill>
                <a:schemeClr val="tx1"/>
              </a:solidFill>
            </a:endParaRPr>
          </a:p>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12</a:t>
            </a:fld>
            <a:endParaRPr lang="en-US" dirty="0"/>
          </a:p>
        </p:txBody>
      </p:sp>
      <p:pic>
        <p:nvPicPr>
          <p:cNvPr id="5" name="Picture 4"/>
          <p:cNvPicPr>
            <a:picLocks noChangeAspect="1"/>
          </p:cNvPicPr>
          <p:nvPr/>
        </p:nvPicPr>
        <p:blipFill>
          <a:blip r:embed="rId3">
            <a:duotone>
              <a:schemeClr val="accent2">
                <a:shade val="45000"/>
                <a:satMod val="135000"/>
              </a:schemeClr>
              <a:prstClr val="white"/>
            </a:duotone>
          </a:blip>
          <a:stretch>
            <a:fillRect/>
          </a:stretch>
        </p:blipFill>
        <p:spPr>
          <a:xfrm>
            <a:off x="891009" y="2015208"/>
            <a:ext cx="4024987" cy="3684411"/>
          </a:xfrm>
          <a:prstGeom prst="rect">
            <a:avLst/>
          </a:prstGeom>
        </p:spPr>
      </p:pic>
      <p:sp>
        <p:nvSpPr>
          <p:cNvPr id="6" name="TextBox 5"/>
          <p:cNvSpPr txBox="1"/>
          <p:nvPr/>
        </p:nvSpPr>
        <p:spPr>
          <a:xfrm>
            <a:off x="1851942" y="5786967"/>
            <a:ext cx="2103120" cy="381000"/>
          </a:xfrm>
          <a:prstGeom prst="rect">
            <a:avLst/>
          </a:prstGeom>
          <a:noFill/>
        </p:spPr>
        <p:txBody>
          <a:bodyPr wrap="square" rtlCol="0">
            <a:spAutoFit/>
          </a:bodyPr>
          <a:lstStyle/>
          <a:p>
            <a:pPr algn="ctr"/>
            <a:r>
              <a:rPr lang="en-US" dirty="0" smtClean="0">
                <a:solidFill>
                  <a:schemeClr val="tx1">
                    <a:lumMod val="75000"/>
                    <a:lumOff val="25000"/>
                  </a:schemeClr>
                </a:solidFill>
              </a:rPr>
              <a:t>Repository</a:t>
            </a:r>
            <a:r>
              <a:rPr lang="en-US" dirty="0" smtClean="0"/>
              <a:t> </a:t>
            </a:r>
            <a:r>
              <a:rPr lang="en-US" dirty="0" smtClean="0">
                <a:solidFill>
                  <a:schemeClr val="tx1">
                    <a:lumMod val="75000"/>
                    <a:lumOff val="25000"/>
                  </a:schemeClr>
                </a:solidFill>
              </a:rPr>
              <a:t>Types</a:t>
            </a:r>
            <a:endParaRPr lang="en-US" dirty="0">
              <a:solidFill>
                <a:schemeClr val="tx1">
                  <a:lumMod val="75000"/>
                  <a:lumOff val="25000"/>
                </a:schemeClr>
              </a:solidFill>
            </a:endParaRPr>
          </a:p>
        </p:txBody>
      </p:sp>
    </p:spTree>
    <p:extLst>
      <p:ext uri="{BB962C8B-B14F-4D97-AF65-F5344CB8AC3E}">
        <p14:creationId xmlns:p14="http://schemas.microsoft.com/office/powerpoint/2010/main" val="19038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Archiving and </a:t>
            </a:r>
            <a:r>
              <a:rPr lang="en-US" dirty="0" smtClean="0"/>
              <a:t>Preservation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n-US" sz="2400" dirty="0" smtClean="0"/>
              <a:t> </a:t>
            </a:r>
            <a:r>
              <a:rPr lang="en-US" sz="2400" dirty="0"/>
              <a:t>Which data must be retained or destroyed for contractual, legal, or regulatory purposes? </a:t>
            </a:r>
            <a:endParaRPr lang="en-US" sz="2400" dirty="0" smtClean="0"/>
          </a:p>
          <a:p>
            <a:pPr>
              <a:buFont typeface="Wingdings" panose="05000000000000000000" pitchFamily="2" charset="2"/>
              <a:buChar char="q"/>
            </a:pPr>
            <a:r>
              <a:rPr lang="en-US" sz="2400" dirty="0" smtClean="0"/>
              <a:t>What </a:t>
            </a:r>
            <a:r>
              <a:rPr lang="en-US" sz="2400" dirty="0"/>
              <a:t>are the foreseeable research uses for your data</a:t>
            </a:r>
            <a:r>
              <a:rPr lang="en-US" sz="2400" dirty="0" smtClean="0"/>
              <a:t>? </a:t>
            </a:r>
          </a:p>
          <a:p>
            <a:pPr>
              <a:buFont typeface="Wingdings" panose="05000000000000000000" pitchFamily="2" charset="2"/>
              <a:buChar char="q"/>
            </a:pPr>
            <a:r>
              <a:rPr lang="en-US" sz="2400" dirty="0" smtClean="0"/>
              <a:t>Which </a:t>
            </a:r>
            <a:r>
              <a:rPr lang="en-US" sz="2400" dirty="0"/>
              <a:t>data should be preserved and potentially shared</a:t>
            </a:r>
            <a:r>
              <a:rPr lang="en-US" sz="2400" dirty="0" smtClean="0"/>
              <a:t>?</a:t>
            </a:r>
          </a:p>
          <a:p>
            <a:pPr>
              <a:buFont typeface="Wingdings" panose="05000000000000000000" pitchFamily="2" charset="2"/>
              <a:buChar char="q"/>
            </a:pPr>
            <a:r>
              <a:rPr lang="en-US" sz="2400" dirty="0" smtClean="0"/>
              <a:t>What </a:t>
            </a:r>
            <a:r>
              <a:rPr lang="en-US" sz="2400" dirty="0"/>
              <a:t>procedures will you use to ensure long-term archiving and preservation of your data?  </a:t>
            </a:r>
            <a:endParaRPr lang="en-US" sz="2400" dirty="0" smtClean="0"/>
          </a:p>
          <a:p>
            <a:pPr>
              <a:buFont typeface="Wingdings" panose="05000000000000000000" pitchFamily="2" charset="2"/>
              <a:buChar char="q"/>
            </a:pPr>
            <a:r>
              <a:rPr lang="en-US" sz="2400" dirty="0"/>
              <a:t> </a:t>
            </a:r>
            <a:r>
              <a:rPr lang="en-US" sz="2400" dirty="0" smtClean="0"/>
              <a:t>What </a:t>
            </a:r>
            <a:r>
              <a:rPr lang="en-US" sz="2400" dirty="0"/>
              <a:t>are the budget costs of preparing data and documentation?</a:t>
            </a:r>
          </a:p>
          <a:p>
            <a:pPr>
              <a:buFont typeface="Wingdings" panose="05000000000000000000" pitchFamily="2" charset="2"/>
              <a:buChar char="q"/>
            </a:pPr>
            <a:r>
              <a:rPr lang="en-US" sz="2400" dirty="0" smtClean="0"/>
              <a:t> What </a:t>
            </a:r>
            <a:r>
              <a:rPr lang="en-US" sz="2400" dirty="0"/>
              <a:t>format(s) will you use for the submission, distribution, and preservation?  </a:t>
            </a:r>
            <a:endParaRPr lang="en-US" sz="2400" dirty="0" smtClean="0"/>
          </a:p>
          <a:p>
            <a:pPr lvl="1">
              <a:buFont typeface="Wingdings" panose="05000000000000000000" pitchFamily="2" charset="2"/>
              <a:buChar char="q"/>
            </a:pPr>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13</a:t>
            </a:fld>
            <a:endParaRPr lang="en-US" dirty="0"/>
          </a:p>
        </p:txBody>
      </p:sp>
    </p:spTree>
    <p:extLst>
      <p:ext uri="{BB962C8B-B14F-4D97-AF65-F5344CB8AC3E}">
        <p14:creationId xmlns:p14="http://schemas.microsoft.com/office/powerpoint/2010/main" val="174623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Qualities of a not-so-good DMP</a:t>
            </a:r>
            <a:endParaRPr lang="en-US" dirty="0"/>
          </a:p>
        </p:txBody>
      </p:sp>
      <p:sp>
        <p:nvSpPr>
          <p:cNvPr id="8" name="Content Placeholder 7"/>
          <p:cNvSpPr>
            <a:spLocks noGrp="1"/>
          </p:cNvSpPr>
          <p:nvPr>
            <p:ph idx="1"/>
          </p:nvPr>
        </p:nvSpPr>
        <p:spPr>
          <a:xfrm>
            <a:off x="1097280" y="1845734"/>
            <a:ext cx="2811780" cy="2371936"/>
          </a:xfrm>
        </p:spPr>
        <p:txBody>
          <a:bodyPr>
            <a:normAutofit/>
          </a:bodyPr>
          <a:lstStyle/>
          <a:p>
            <a:pPr>
              <a:buFont typeface="Wingdings" panose="05000000000000000000" pitchFamily="2" charset="2"/>
              <a:buChar char="q"/>
            </a:pPr>
            <a:r>
              <a:rPr lang="en-US" dirty="0" smtClean="0"/>
              <a:t> Boilerplate</a:t>
            </a:r>
          </a:p>
          <a:p>
            <a:pPr>
              <a:buFont typeface="Wingdings" panose="05000000000000000000" pitchFamily="2" charset="2"/>
              <a:buChar char="q"/>
            </a:pPr>
            <a:r>
              <a:rPr lang="en-US" dirty="0" smtClean="0"/>
              <a:t> Vague</a:t>
            </a:r>
          </a:p>
          <a:p>
            <a:pPr>
              <a:buFont typeface="Wingdings" panose="05000000000000000000" pitchFamily="2" charset="2"/>
              <a:buChar char="q"/>
            </a:pPr>
            <a:r>
              <a:rPr lang="en-US" dirty="0" smtClean="0"/>
              <a:t> Lacks justifications</a:t>
            </a:r>
          </a:p>
          <a:p>
            <a:pPr>
              <a:buFont typeface="Wingdings" panose="05000000000000000000" pitchFamily="2" charset="2"/>
              <a:buChar char="q"/>
            </a:pPr>
            <a:r>
              <a:rPr lang="en-US" dirty="0" smtClean="0"/>
              <a:t>“By request only”</a:t>
            </a:r>
          </a:p>
          <a:p>
            <a:pPr>
              <a:buFont typeface="Wingdings" panose="05000000000000000000" pitchFamily="2" charset="2"/>
              <a:buChar char="q"/>
            </a:pPr>
            <a:r>
              <a:rPr lang="en-US" dirty="0" smtClean="0"/>
              <a:t>Data storage providers</a:t>
            </a:r>
            <a:endParaRPr lang="en-US" dirty="0"/>
          </a:p>
        </p:txBody>
      </p:sp>
      <p:sp>
        <p:nvSpPr>
          <p:cNvPr id="3" name="Slide Number Placeholder 2"/>
          <p:cNvSpPr>
            <a:spLocks noGrp="1"/>
          </p:cNvSpPr>
          <p:nvPr>
            <p:ph type="sldNum" sz="quarter" idx="12"/>
          </p:nvPr>
        </p:nvSpPr>
        <p:spPr/>
        <p:txBody>
          <a:bodyPr/>
          <a:lstStyle/>
          <a:p>
            <a:fld id="{8A7A6979-0714-4377-B894-6BE4C2D6E202}" type="slidenum">
              <a:rPr lang="en-US" smtClean="0"/>
              <a:pPr/>
              <a:t>14</a:t>
            </a:fld>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aturation sat="66000"/>
                    </a14:imgEffect>
                  </a14:imgLayer>
                </a14:imgProps>
              </a:ext>
            </a:extLst>
          </a:blip>
          <a:stretch>
            <a:fillRect/>
          </a:stretch>
        </p:blipFill>
        <p:spPr>
          <a:xfrm>
            <a:off x="4006215" y="2058352"/>
            <a:ext cx="5619750" cy="1209675"/>
          </a:xfrm>
          <a:prstGeom prst="rect">
            <a:avLst/>
          </a:prstGeom>
        </p:spPr>
      </p:pic>
      <p:pic>
        <p:nvPicPr>
          <p:cNvPr id="5" name="Picture 4"/>
          <p:cNvPicPr>
            <a:picLocks noChangeAspect="1"/>
          </p:cNvPicPr>
          <p:nvPr/>
        </p:nvPicPr>
        <p:blipFill>
          <a:blip r:embed="rId4">
            <a:extLst>
              <a:ext uri="{BEBA8EAE-BF5A-486C-A8C5-ECC9F3942E4B}">
                <a14:imgProps xmlns:a14="http://schemas.microsoft.com/office/drawing/2010/main">
                  <a14:imgLayer r:embed="rId5">
                    <a14:imgEffect>
                      <a14:saturation sat="66000"/>
                    </a14:imgEffect>
                  </a14:imgLayer>
                </a14:imgProps>
              </a:ext>
            </a:extLst>
          </a:blip>
          <a:stretch>
            <a:fillRect/>
          </a:stretch>
        </p:blipFill>
        <p:spPr>
          <a:xfrm>
            <a:off x="6541770" y="5103495"/>
            <a:ext cx="5372100" cy="857250"/>
          </a:xfrm>
          <a:prstGeom prst="rect">
            <a:avLst/>
          </a:prstGeom>
        </p:spPr>
      </p:pic>
      <p:pic>
        <p:nvPicPr>
          <p:cNvPr id="6" name="Picture 5"/>
          <p:cNvPicPr>
            <a:picLocks noChangeAspect="1"/>
          </p:cNvPicPr>
          <p:nvPr/>
        </p:nvPicPr>
        <p:blipFill>
          <a:blip r:embed="rId6">
            <a:extLst>
              <a:ext uri="{BEBA8EAE-BF5A-486C-A8C5-ECC9F3942E4B}">
                <a14:imgProps xmlns:a14="http://schemas.microsoft.com/office/drawing/2010/main">
                  <a14:imgLayer r:embed="rId7">
                    <a14:imgEffect>
                      <a14:saturation sat="66000"/>
                    </a14:imgEffect>
                  </a14:imgLayer>
                </a14:imgProps>
              </a:ext>
            </a:extLst>
          </a:blip>
          <a:stretch>
            <a:fillRect/>
          </a:stretch>
        </p:blipFill>
        <p:spPr>
          <a:xfrm>
            <a:off x="456247" y="4217670"/>
            <a:ext cx="5495925" cy="771525"/>
          </a:xfrm>
          <a:prstGeom prst="rect">
            <a:avLst/>
          </a:prstGeom>
        </p:spPr>
      </p:pic>
      <p:pic>
        <p:nvPicPr>
          <p:cNvPr id="7" name="Picture 6"/>
          <p:cNvPicPr>
            <a:picLocks noChangeAspect="1"/>
          </p:cNvPicPr>
          <p:nvPr/>
        </p:nvPicPr>
        <p:blipFill>
          <a:blip r:embed="rId8">
            <a:extLst>
              <a:ext uri="{BEBA8EAE-BF5A-486C-A8C5-ECC9F3942E4B}">
                <a14:imgProps xmlns:a14="http://schemas.microsoft.com/office/drawing/2010/main">
                  <a14:imgLayer r:embed="rId9">
                    <a14:imgEffect>
                      <a14:saturation sat="66000"/>
                    </a14:imgEffect>
                  </a14:imgLayer>
                </a14:imgProps>
              </a:ext>
            </a:extLst>
          </a:blip>
          <a:stretch>
            <a:fillRect/>
          </a:stretch>
        </p:blipFill>
        <p:spPr>
          <a:xfrm>
            <a:off x="6367462" y="3603307"/>
            <a:ext cx="5219700" cy="1000125"/>
          </a:xfrm>
          <a:prstGeom prst="rect">
            <a:avLst/>
          </a:prstGeom>
        </p:spPr>
      </p:pic>
      <p:pic>
        <p:nvPicPr>
          <p:cNvPr id="9" name="Picture 8"/>
          <p:cNvPicPr>
            <a:picLocks noChangeAspect="1"/>
          </p:cNvPicPr>
          <p:nvPr/>
        </p:nvPicPr>
        <p:blipFill>
          <a:blip r:embed="rId10">
            <a:extLst>
              <a:ext uri="{BEBA8EAE-BF5A-486C-A8C5-ECC9F3942E4B}">
                <a14:imgProps xmlns:a14="http://schemas.microsoft.com/office/drawing/2010/main">
                  <a14:imgLayer r:embed="rId11">
                    <a14:imgEffect>
                      <a14:saturation sat="66000"/>
                    </a14:imgEffect>
                  </a14:imgLayer>
                </a14:imgProps>
              </a:ext>
            </a:extLst>
          </a:blip>
          <a:stretch>
            <a:fillRect/>
          </a:stretch>
        </p:blipFill>
        <p:spPr>
          <a:xfrm>
            <a:off x="456247" y="5411363"/>
            <a:ext cx="5286375" cy="457200"/>
          </a:xfrm>
          <a:prstGeom prst="rect">
            <a:avLst/>
          </a:prstGeom>
        </p:spPr>
      </p:pic>
    </p:spTree>
    <p:extLst>
      <p:ext uri="{BB962C8B-B14F-4D97-AF65-F5344CB8AC3E}">
        <p14:creationId xmlns:p14="http://schemas.microsoft.com/office/powerpoint/2010/main" val="307253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So…what does it look like?</a:t>
            </a:r>
            <a:endParaRPr lang="en-US" dirty="0"/>
          </a:p>
        </p:txBody>
      </p:sp>
      <p:sp>
        <p:nvSpPr>
          <p:cNvPr id="3" name="Content Placeholder 2"/>
          <p:cNvSpPr>
            <a:spLocks noGrp="1"/>
          </p:cNvSpPr>
          <p:nvPr>
            <p:ph idx="1"/>
          </p:nvPr>
        </p:nvSpPr>
        <p:spPr/>
        <p:txBody>
          <a:bodyPr>
            <a:normAutofit lnSpcReduction="10000"/>
          </a:bodyPr>
          <a:lstStyle/>
          <a:p>
            <a:r>
              <a:rPr lang="en-US" dirty="0" smtClean="0"/>
              <a:t>Doesn’t matter!</a:t>
            </a:r>
          </a:p>
          <a:p>
            <a:endParaRPr lang="en-US" dirty="0"/>
          </a:p>
          <a:p>
            <a:r>
              <a:rPr lang="en-US" dirty="0" smtClean="0"/>
              <a:t>Okay, not entirely true. </a:t>
            </a:r>
            <a:endParaRPr lang="en-US" dirty="0"/>
          </a:p>
          <a:p>
            <a:r>
              <a:rPr lang="en-US" dirty="0" smtClean="0"/>
              <a:t>If funders have a specification, use that format or file type.</a:t>
            </a:r>
          </a:p>
          <a:p>
            <a:endParaRPr lang="en-US" dirty="0"/>
          </a:p>
          <a:p>
            <a:r>
              <a:rPr lang="en-US" dirty="0"/>
              <a:t>But content and ease of use is more important than formatting.</a:t>
            </a:r>
          </a:p>
          <a:p>
            <a:r>
              <a:rPr lang="en-US" dirty="0" smtClean="0"/>
              <a:t>That can translate into things like shared Google doc, part of an electronic lab notebook, even a physical notebook if that works with your workflow</a:t>
            </a:r>
          </a:p>
          <a:p>
            <a:endParaRPr lang="en-US" dirty="0"/>
          </a:p>
          <a:p>
            <a:r>
              <a:rPr lang="en-US" dirty="0" smtClean="0"/>
              <a:t>Most important point is to </a:t>
            </a:r>
            <a:r>
              <a:rPr lang="en-US" i="1" dirty="0" smtClean="0"/>
              <a:t>use it</a:t>
            </a:r>
            <a:r>
              <a:rPr lang="en-US" dirty="0" smtClean="0"/>
              <a:t> and remember it is a </a:t>
            </a:r>
            <a:r>
              <a:rPr lang="en-US" i="1" dirty="0" smtClean="0"/>
              <a:t>living document</a:t>
            </a:r>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15</a:t>
            </a:fld>
            <a:endParaRPr lang="en-US" dirty="0"/>
          </a:p>
        </p:txBody>
      </p:sp>
    </p:spTree>
    <p:extLst>
      <p:ext uri="{BB962C8B-B14F-4D97-AF65-F5344CB8AC3E}">
        <p14:creationId xmlns:p14="http://schemas.microsoft.com/office/powerpoint/2010/main" val="307359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hlinkClick r:id="rId2"/>
              </a:rPr>
              <a:t>University of Michigan DMP template </a:t>
            </a:r>
            <a:r>
              <a:rPr lang="en-US" i="1" dirty="0" smtClean="0">
                <a:hlinkClick r:id="rId2"/>
              </a:rPr>
              <a:t>with advice and commentary</a:t>
            </a:r>
            <a:endParaRPr lang="en-US" i="1" dirty="0" smtClean="0"/>
          </a:p>
          <a:p>
            <a:r>
              <a:rPr lang="en-US" dirty="0" smtClean="0">
                <a:hlinkClick r:id="rId3"/>
              </a:rPr>
              <a:t>Digital Curation Center (DCC) DMP Guidance</a:t>
            </a:r>
            <a:endParaRPr lang="en-US" dirty="0" smtClean="0"/>
          </a:p>
          <a:p>
            <a:r>
              <a:rPr lang="en-US" dirty="0" smtClean="0">
                <a:hlinkClick r:id="rId4"/>
              </a:rPr>
              <a:t>DCC DMP Checklist</a:t>
            </a:r>
            <a:endParaRPr lang="en-US" dirty="0" smtClean="0"/>
          </a:p>
          <a:p>
            <a:r>
              <a:rPr lang="en-US" dirty="0" smtClean="0">
                <a:hlinkClick r:id="rId5"/>
              </a:rPr>
              <a:t>Ten Simple Rules for Creating a Good Data Management Plan</a:t>
            </a:r>
            <a:endParaRPr lang="en-US" dirty="0" smtClean="0"/>
          </a:p>
          <a:p>
            <a:r>
              <a:rPr lang="en-US" dirty="0" smtClean="0">
                <a:hlinkClick r:id="rId6"/>
              </a:rPr>
              <a:t>University of Wyoming Research Data Policy</a:t>
            </a:r>
            <a:endParaRPr lang="en-US" dirty="0" smtClean="0"/>
          </a:p>
          <a:p>
            <a:r>
              <a:rPr lang="en-US" dirty="0" smtClean="0">
                <a:hlinkClick r:id="rId7"/>
              </a:rPr>
              <a:t>DMPTool.org</a:t>
            </a:r>
            <a:endParaRPr lang="en-US" dirty="0" smtClean="0"/>
          </a:p>
          <a:p>
            <a:r>
              <a:rPr lang="en-US" dirty="0" smtClean="0">
                <a:hlinkClick r:id="rId8"/>
              </a:rPr>
              <a:t>Templates available on DMPTool</a:t>
            </a:r>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16</a:t>
            </a:fld>
            <a:endParaRPr lang="en-US" dirty="0"/>
          </a:p>
        </p:txBody>
      </p:sp>
    </p:spTree>
    <p:extLst>
      <p:ext uri="{BB962C8B-B14F-4D97-AF65-F5344CB8AC3E}">
        <p14:creationId xmlns:p14="http://schemas.microsoft.com/office/powerpoint/2010/main" val="24575251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DMPTool</a:t>
            </a:r>
            <a:endParaRPr lang="en-US" dirty="0"/>
          </a:p>
        </p:txBody>
      </p:sp>
      <p:sp>
        <p:nvSpPr>
          <p:cNvPr id="3" name="Text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8A7A6979-0714-4377-B894-6BE4C2D6E202}" type="slidenum">
              <a:rPr lang="en-US" smtClean="0"/>
              <a:pPr/>
              <a:t>17</a:t>
            </a:fld>
            <a:endParaRPr lang="en-US" dirty="0"/>
          </a:p>
        </p:txBody>
      </p:sp>
    </p:spTree>
    <p:extLst>
      <p:ext uri="{BB962C8B-B14F-4D97-AF65-F5344CB8AC3E}">
        <p14:creationId xmlns:p14="http://schemas.microsoft.com/office/powerpoint/2010/main" val="27399822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We’ll cover</a:t>
            </a:r>
            <a:endParaRPr lang="en-US" dirty="0"/>
          </a:p>
        </p:txBody>
      </p:sp>
      <p:sp>
        <p:nvSpPr>
          <p:cNvPr id="3" name="Content Placeholder 2"/>
          <p:cNvSpPr>
            <a:spLocks noGrp="1"/>
          </p:cNvSpPr>
          <p:nvPr>
            <p:ph idx="1"/>
          </p:nvPr>
        </p:nvSpPr>
        <p:spPr/>
        <p:txBody>
          <a:bodyPr/>
          <a:lstStyle/>
          <a:p>
            <a:r>
              <a:rPr lang="en-US" dirty="0" smtClean="0"/>
              <a:t>How to log in to the University of Wyoming instance</a:t>
            </a:r>
          </a:p>
          <a:p>
            <a:r>
              <a:rPr lang="en-US" dirty="0" smtClean="0"/>
              <a:t>Finding your grant agency</a:t>
            </a:r>
          </a:p>
          <a:p>
            <a:r>
              <a:rPr lang="en-US" dirty="0" smtClean="0"/>
              <a:t>Filling out the template</a:t>
            </a:r>
          </a:p>
          <a:p>
            <a:r>
              <a:rPr lang="en-US" dirty="0" smtClean="0"/>
              <a:t>Saving and/or printing</a:t>
            </a:r>
          </a:p>
          <a:p>
            <a:r>
              <a:rPr lang="en-US" dirty="0" smtClean="0"/>
              <a:t>Using the University of Wyoming template</a:t>
            </a:r>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18</a:t>
            </a:fld>
            <a:endParaRPr lang="en-US" dirty="0"/>
          </a:p>
        </p:txBody>
      </p:sp>
    </p:spTree>
    <p:extLst>
      <p:ext uri="{BB962C8B-B14F-4D97-AF65-F5344CB8AC3E}">
        <p14:creationId xmlns:p14="http://schemas.microsoft.com/office/powerpoint/2010/main" val="7719951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Live Demo</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8A7A6979-0714-4377-B894-6BE4C2D6E202}" type="slidenum">
              <a:rPr lang="en-US" smtClean="0"/>
              <a:pPr/>
              <a:t>19</a:t>
            </a:fld>
            <a:endParaRPr lang="en-US" dirty="0"/>
          </a:p>
        </p:txBody>
      </p:sp>
    </p:spTree>
    <p:extLst>
      <p:ext uri="{BB962C8B-B14F-4D97-AF65-F5344CB8AC3E}">
        <p14:creationId xmlns:p14="http://schemas.microsoft.com/office/powerpoint/2010/main" val="22317810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data management plan?</a:t>
            </a:r>
            <a:endParaRPr lang="en-US" dirty="0"/>
          </a:p>
        </p:txBody>
      </p:sp>
      <p:sp>
        <p:nvSpPr>
          <p:cNvPr id="3" name="Content Placeholder 2"/>
          <p:cNvSpPr>
            <a:spLocks noGrp="1"/>
          </p:cNvSpPr>
          <p:nvPr>
            <p:ph idx="1"/>
          </p:nvPr>
        </p:nvSpPr>
        <p:spPr>
          <a:xfrm>
            <a:off x="1097280" y="2339338"/>
            <a:ext cx="10058400" cy="1410813"/>
          </a:xfrm>
        </p:spPr>
        <p:txBody>
          <a:bodyPr>
            <a:noAutofit/>
          </a:bodyPr>
          <a:lstStyle/>
          <a:p>
            <a:r>
              <a:rPr lang="en-US" sz="3200" dirty="0" smtClean="0"/>
              <a:t>“</a:t>
            </a:r>
            <a:r>
              <a:rPr lang="en-US" sz="3200" dirty="0"/>
              <a:t>A data management plan (DMP) is a written document that describes the data you expect to acquire or generate during the course of a research project, how you will manage, describe, analyze, and store those data, and what mechanisms you will use at the end of your project to share and preserve your data</a:t>
            </a:r>
            <a:r>
              <a:rPr lang="en-US" sz="3200" dirty="0" smtClean="0"/>
              <a:t>.”</a:t>
            </a:r>
            <a:endParaRPr lang="en-US" sz="3200" dirty="0"/>
          </a:p>
        </p:txBody>
      </p:sp>
      <p:sp>
        <p:nvSpPr>
          <p:cNvPr id="4" name="Rectangle 3"/>
          <p:cNvSpPr/>
          <p:nvPr/>
        </p:nvSpPr>
        <p:spPr>
          <a:xfrm>
            <a:off x="9015663" y="5991544"/>
            <a:ext cx="2951748" cy="369332"/>
          </a:xfrm>
          <a:prstGeom prst="rect">
            <a:avLst/>
          </a:prstGeom>
        </p:spPr>
        <p:txBody>
          <a:bodyPr wrap="square">
            <a:spAutoFit/>
          </a:bodyPr>
          <a:lstStyle/>
          <a:p>
            <a:r>
              <a:rPr lang="en-US" dirty="0" smtClean="0"/>
              <a:t>Source: </a:t>
            </a:r>
            <a:r>
              <a:rPr lang="en-US" dirty="0" smtClean="0">
                <a:hlinkClick r:id="rId3"/>
              </a:rPr>
              <a:t>Stanford Libraries</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pPr/>
              <a:t>2</a:t>
            </a:fld>
            <a:endParaRPr lang="en-US" dirty="0"/>
          </a:p>
        </p:txBody>
      </p:sp>
    </p:spTree>
    <p:extLst>
      <p:ext uri="{BB962C8B-B14F-4D97-AF65-F5344CB8AC3E}">
        <p14:creationId xmlns:p14="http://schemas.microsoft.com/office/powerpoint/2010/main" val="27288828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 y="2640489"/>
            <a:ext cx="3611880" cy="1440498"/>
          </a:xfrm>
        </p:spPr>
        <p:txBody>
          <a:bodyPr>
            <a:normAutofit fontScale="90000"/>
          </a:bodyPr>
          <a:lstStyle/>
          <a:p>
            <a:r>
              <a:rPr lang="en-US" dirty="0" smtClean="0"/>
              <a:t>Data management is not project management</a:t>
            </a:r>
            <a:endParaRPr lang="en-US" dirty="0"/>
          </a:p>
        </p:txBody>
      </p:sp>
      <p:pic>
        <p:nvPicPr>
          <p:cNvPr id="1026" name="Picture 2" descr="Data Management vs. Project Management Venn Diagram"/>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31494" y="771148"/>
            <a:ext cx="7486821" cy="517917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A7A6979-0714-4377-B894-6BE4C2D6E202}" type="slidenum">
              <a:rPr lang="en-US" smtClean="0"/>
              <a:t>3</a:t>
            </a:fld>
            <a:endParaRPr lang="en-US" dirty="0"/>
          </a:p>
        </p:txBody>
      </p:sp>
    </p:spTree>
    <p:extLst>
      <p:ext uri="{BB962C8B-B14F-4D97-AF65-F5344CB8AC3E}">
        <p14:creationId xmlns:p14="http://schemas.microsoft.com/office/powerpoint/2010/main" val="3444277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needing a DMP</a:t>
            </a:r>
            <a:endParaRPr lang="en-US" dirty="0"/>
          </a:p>
        </p:txBody>
      </p:sp>
      <p:sp>
        <p:nvSpPr>
          <p:cNvPr id="3" name="Content Placeholder 2"/>
          <p:cNvSpPr>
            <a:spLocks noGrp="1"/>
          </p:cNvSpPr>
          <p:nvPr>
            <p:ph idx="1"/>
          </p:nvPr>
        </p:nvSpPr>
        <p:spPr>
          <a:xfrm>
            <a:off x="1097280" y="2057400"/>
            <a:ext cx="10058400" cy="3811694"/>
          </a:xfrm>
        </p:spPr>
        <p:txBody>
          <a:bodyPr>
            <a:noAutofit/>
          </a:bodyPr>
          <a:lstStyle/>
          <a:p>
            <a:pPr>
              <a:buFont typeface="Wingdings" panose="05000000000000000000" pitchFamily="2" charset="2"/>
              <a:buChar char="q"/>
            </a:pPr>
            <a:r>
              <a:rPr lang="en-US" sz="2400" dirty="0" smtClean="0"/>
              <a:t> Meets </a:t>
            </a:r>
            <a:r>
              <a:rPr lang="en-US" sz="2400" dirty="0"/>
              <a:t>specific data management requirements mandated by grant funding agencies.</a:t>
            </a:r>
          </a:p>
          <a:p>
            <a:pPr>
              <a:buFont typeface="Wingdings" panose="05000000000000000000" pitchFamily="2" charset="2"/>
              <a:buChar char="q"/>
            </a:pPr>
            <a:r>
              <a:rPr lang="en-US" sz="2400" dirty="0" smtClean="0"/>
              <a:t> Increases </a:t>
            </a:r>
            <a:r>
              <a:rPr lang="en-US" sz="2400" dirty="0"/>
              <a:t>research impact and visibility by planning better data management practices.</a:t>
            </a:r>
          </a:p>
          <a:p>
            <a:pPr>
              <a:buFont typeface="Wingdings" panose="05000000000000000000" pitchFamily="2" charset="2"/>
              <a:buChar char="q"/>
            </a:pPr>
            <a:r>
              <a:rPr lang="en-US" sz="2400" dirty="0" smtClean="0"/>
              <a:t> Simplifies </a:t>
            </a:r>
            <a:r>
              <a:rPr lang="en-US" sz="2400" dirty="0"/>
              <a:t>the research process to easily find your data when you need it.</a:t>
            </a:r>
          </a:p>
          <a:p>
            <a:pPr>
              <a:buFont typeface="Wingdings" panose="05000000000000000000" pitchFamily="2" charset="2"/>
              <a:buChar char="q"/>
            </a:pPr>
            <a:r>
              <a:rPr lang="en-US" sz="2400" dirty="0" smtClean="0"/>
              <a:t> Avoids </a:t>
            </a:r>
            <a:r>
              <a:rPr lang="en-US" sz="2400" dirty="0"/>
              <a:t>duplication of data.</a:t>
            </a:r>
          </a:p>
          <a:p>
            <a:pPr>
              <a:buFont typeface="Wingdings" panose="05000000000000000000" pitchFamily="2" charset="2"/>
              <a:buChar char="q"/>
            </a:pPr>
            <a:r>
              <a:rPr lang="en-US" sz="2400" dirty="0" smtClean="0"/>
              <a:t> Saves </a:t>
            </a:r>
            <a:r>
              <a:rPr lang="en-US" sz="2400" dirty="0"/>
              <a:t>you time which allows you more time to focus on your research.</a:t>
            </a:r>
          </a:p>
          <a:p>
            <a:pPr>
              <a:buFont typeface="Wingdings" panose="05000000000000000000" pitchFamily="2" charset="2"/>
              <a:buChar char="q"/>
            </a:pPr>
            <a:r>
              <a:rPr lang="en-US" sz="2400" dirty="0" smtClean="0"/>
              <a:t> Helps team members understand </a:t>
            </a:r>
            <a:r>
              <a:rPr lang="en-US" sz="2400" dirty="0"/>
              <a:t>roles and responsibilities of various </a:t>
            </a:r>
            <a:r>
              <a:rPr lang="en-US" sz="2400" dirty="0" smtClean="0"/>
              <a:t>individuals, </a:t>
            </a:r>
            <a:r>
              <a:rPr lang="en-US" sz="2400" dirty="0"/>
              <a:t>especially in teams involving partners from different organizations</a:t>
            </a:r>
            <a:r>
              <a:rPr lang="en-US" sz="2400" dirty="0" smtClean="0"/>
              <a:t>.</a:t>
            </a:r>
          </a:p>
        </p:txBody>
      </p:sp>
      <p:sp>
        <p:nvSpPr>
          <p:cNvPr id="4" name="Slide Number Placeholder 3"/>
          <p:cNvSpPr>
            <a:spLocks noGrp="1"/>
          </p:cNvSpPr>
          <p:nvPr>
            <p:ph type="sldNum" sz="quarter" idx="12"/>
          </p:nvPr>
        </p:nvSpPr>
        <p:spPr/>
        <p:txBody>
          <a:bodyPr/>
          <a:lstStyle/>
          <a:p>
            <a:fld id="{8A7A6979-0714-4377-B894-6BE4C2D6E202}" type="slidenum">
              <a:rPr lang="en-US" smtClean="0"/>
              <a:pPr/>
              <a:t>4</a:t>
            </a:fld>
            <a:endParaRPr lang="en-US" dirty="0"/>
          </a:p>
        </p:txBody>
      </p:sp>
    </p:spTree>
    <p:extLst>
      <p:ext uri="{BB962C8B-B14F-4D97-AF65-F5344CB8AC3E}">
        <p14:creationId xmlns:p14="http://schemas.microsoft.com/office/powerpoint/2010/main" val="2094564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a DMP</a:t>
            </a:r>
            <a:endParaRPr lang="en-US" dirty="0"/>
          </a:p>
        </p:txBody>
      </p:sp>
      <p:sp>
        <p:nvSpPr>
          <p:cNvPr id="5" name="Text Placeholder 4"/>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8A7A6979-0714-4377-B894-6BE4C2D6E202}" type="slidenum">
              <a:rPr lang="en-US" smtClean="0"/>
              <a:pPr/>
              <a:t>5</a:t>
            </a:fld>
            <a:endParaRPr lang="en-US" dirty="0"/>
          </a:p>
        </p:txBody>
      </p:sp>
    </p:spTree>
    <p:extLst>
      <p:ext uri="{BB962C8B-B14F-4D97-AF65-F5344CB8AC3E}">
        <p14:creationId xmlns:p14="http://schemas.microsoft.com/office/powerpoint/2010/main" val="26156104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a:t>
            </a:r>
            <a:r>
              <a:rPr lang="en-US" dirty="0" smtClean="0"/>
              <a:t>Description</a:t>
            </a:r>
            <a:endParaRPr lang="en-US" dirty="0"/>
          </a:p>
        </p:txBody>
      </p:sp>
      <p:sp>
        <p:nvSpPr>
          <p:cNvPr id="3" name="Content Placeholder 2"/>
          <p:cNvSpPr>
            <a:spLocks noGrp="1"/>
          </p:cNvSpPr>
          <p:nvPr>
            <p:ph idx="1"/>
          </p:nvPr>
        </p:nvSpPr>
        <p:spPr>
          <a:xfrm>
            <a:off x="1097280" y="1845734"/>
            <a:ext cx="6035040" cy="4023360"/>
          </a:xfrm>
        </p:spPr>
        <p:txBody>
          <a:bodyPr>
            <a:normAutofit lnSpcReduction="10000"/>
          </a:bodyPr>
          <a:lstStyle/>
          <a:p>
            <a:pPr>
              <a:buFont typeface="Wingdings" panose="05000000000000000000" pitchFamily="2" charset="2"/>
              <a:buChar char="q"/>
            </a:pPr>
            <a:r>
              <a:rPr lang="en-US" sz="2400" dirty="0" smtClean="0"/>
              <a:t> Are </a:t>
            </a:r>
            <a:r>
              <a:rPr lang="en-US" sz="2400" dirty="0"/>
              <a:t>there any existing data that you can reuse? </a:t>
            </a:r>
            <a:endParaRPr lang="en-US" sz="2400" dirty="0" smtClean="0"/>
          </a:p>
          <a:p>
            <a:pPr>
              <a:buFont typeface="Wingdings" panose="05000000000000000000" pitchFamily="2" charset="2"/>
              <a:buChar char="q"/>
            </a:pPr>
            <a:r>
              <a:rPr lang="en-US" sz="2400" dirty="0" smtClean="0"/>
              <a:t> What </a:t>
            </a:r>
            <a:r>
              <a:rPr lang="en-US" sz="2400" dirty="0"/>
              <a:t>standards or methodologies will you use to create data? </a:t>
            </a:r>
            <a:endParaRPr lang="en-US" sz="2400" dirty="0" smtClean="0"/>
          </a:p>
          <a:p>
            <a:pPr>
              <a:buFont typeface="Wingdings" panose="05000000000000000000" pitchFamily="2" charset="2"/>
              <a:buChar char="q"/>
            </a:pPr>
            <a:r>
              <a:rPr lang="en-US" sz="2400" dirty="0" smtClean="0"/>
              <a:t> Do </a:t>
            </a:r>
            <a:r>
              <a:rPr lang="en-US" sz="2400" dirty="0"/>
              <a:t>your chosen formats and software enable sharing and long-term access to the data? </a:t>
            </a:r>
            <a:r>
              <a:rPr lang="en-US" sz="2400" dirty="0" smtClean="0"/>
              <a:t> </a:t>
            </a:r>
          </a:p>
          <a:p>
            <a:pPr>
              <a:buFont typeface="Wingdings" panose="05000000000000000000" pitchFamily="2" charset="2"/>
              <a:buChar char="q"/>
            </a:pPr>
            <a:r>
              <a:rPr lang="en-US" sz="2400" dirty="0" smtClean="0"/>
              <a:t> How </a:t>
            </a:r>
            <a:r>
              <a:rPr lang="en-US" sz="2400" dirty="0"/>
              <a:t>will you structure and name your folders and files? </a:t>
            </a:r>
            <a:endParaRPr lang="en-US" sz="2400" dirty="0" smtClean="0"/>
          </a:p>
          <a:p>
            <a:pPr>
              <a:buFont typeface="Wingdings" panose="05000000000000000000" pitchFamily="2" charset="2"/>
              <a:buChar char="q"/>
            </a:pPr>
            <a:r>
              <a:rPr lang="en-US" sz="2400" dirty="0" smtClean="0"/>
              <a:t> What </a:t>
            </a:r>
            <a:r>
              <a:rPr lang="en-US" sz="2400" dirty="0"/>
              <a:t>quality assurance processes will you adopt? </a:t>
            </a:r>
          </a:p>
          <a:p>
            <a:endParaRPr lang="en-US" dirty="0"/>
          </a:p>
        </p:txBody>
      </p:sp>
      <p:pic>
        <p:nvPicPr>
          <p:cNvPr id="5" name="Picture 2" descr="Image result for spreadsheet data"/>
          <p:cNvPicPr>
            <a:picLocks noChangeAspect="1" noChangeArrowheads="1"/>
          </p:cNvPicPr>
          <p:nvPr/>
        </p:nvPicPr>
        <p:blipFill rotWithShape="1">
          <a:blip r:embed="rId3">
            <a:extLst>
              <a:ext uri="{28A0092B-C50C-407E-A947-70E740481C1C}">
                <a14:useLocalDpi xmlns:a14="http://schemas.microsoft.com/office/drawing/2010/main" val="0"/>
              </a:ext>
            </a:extLst>
          </a:blip>
          <a:srcRect r="17413"/>
          <a:stretch/>
        </p:blipFill>
        <p:spPr bwMode="auto">
          <a:xfrm>
            <a:off x="7132320" y="245156"/>
            <a:ext cx="4376474" cy="201117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7570463" y="3785508"/>
            <a:ext cx="3149762" cy="2149057"/>
          </a:xfrm>
          <a:prstGeom prst="rect">
            <a:avLst/>
          </a:prstGeom>
        </p:spPr>
      </p:pic>
      <p:pic>
        <p:nvPicPr>
          <p:cNvPr id="7" name="Picture 6"/>
          <p:cNvPicPr>
            <a:picLocks noChangeAspect="1"/>
          </p:cNvPicPr>
          <p:nvPr/>
        </p:nvPicPr>
        <p:blipFill>
          <a:blip r:embed="rId5"/>
          <a:stretch>
            <a:fillRect/>
          </a:stretch>
        </p:blipFill>
        <p:spPr>
          <a:xfrm>
            <a:off x="8794211" y="1571752"/>
            <a:ext cx="3033137" cy="2029868"/>
          </a:xfrm>
          <a:prstGeom prst="rect">
            <a:avLst/>
          </a:prstGeom>
        </p:spPr>
      </p:pic>
      <p:pic>
        <p:nvPicPr>
          <p:cNvPr id="8" name="Picture 4" descr="Image result for survey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69095" y="3063956"/>
            <a:ext cx="2258378" cy="2258378"/>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p:cNvSpPr>
            <a:spLocks noGrp="1"/>
          </p:cNvSpPr>
          <p:nvPr>
            <p:ph type="sldNum" sz="quarter" idx="12"/>
          </p:nvPr>
        </p:nvSpPr>
        <p:spPr/>
        <p:txBody>
          <a:bodyPr/>
          <a:lstStyle/>
          <a:p>
            <a:fld id="{8A7A6979-0714-4377-B894-6BE4C2D6E202}" type="slidenum">
              <a:rPr lang="en-US" smtClean="0"/>
              <a:pPr/>
              <a:t>6</a:t>
            </a:fld>
            <a:endParaRPr lang="en-US" dirty="0"/>
          </a:p>
        </p:txBody>
      </p:sp>
    </p:spTree>
    <p:extLst>
      <p:ext uri="{BB962C8B-B14F-4D97-AF65-F5344CB8AC3E}">
        <p14:creationId xmlns:p14="http://schemas.microsoft.com/office/powerpoint/2010/main" val="339639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Responsibilities and Resources</a:t>
            </a:r>
            <a:endParaRPr lang="en-US" dirty="0"/>
          </a:p>
        </p:txBody>
      </p:sp>
      <p:sp>
        <p:nvSpPr>
          <p:cNvPr id="3" name="Content Placeholder 2"/>
          <p:cNvSpPr>
            <a:spLocks noGrp="1"/>
          </p:cNvSpPr>
          <p:nvPr>
            <p:ph idx="1"/>
          </p:nvPr>
        </p:nvSpPr>
        <p:spPr>
          <a:xfrm>
            <a:off x="1097280" y="1845734"/>
            <a:ext cx="5181600" cy="4023360"/>
          </a:xfrm>
        </p:spPr>
        <p:txBody>
          <a:bodyPr>
            <a:normAutofit/>
          </a:bodyPr>
          <a:lstStyle/>
          <a:p>
            <a:pPr>
              <a:buFont typeface="Wingdings" panose="05000000000000000000" pitchFamily="2" charset="2"/>
              <a:buChar char="q"/>
            </a:pPr>
            <a:r>
              <a:rPr lang="en-US" sz="2400" dirty="0"/>
              <a:t> </a:t>
            </a:r>
            <a:r>
              <a:rPr lang="en-US" sz="2400" dirty="0" smtClean="0"/>
              <a:t>Who </a:t>
            </a:r>
            <a:r>
              <a:rPr lang="en-US" sz="2400" dirty="0"/>
              <a:t>is responsible for implementing the DMP, and ensuring it is reviewed and revised</a:t>
            </a:r>
            <a:r>
              <a:rPr lang="en-US" sz="2400" dirty="0" smtClean="0"/>
              <a:t>?</a:t>
            </a:r>
          </a:p>
          <a:p>
            <a:pPr>
              <a:buFont typeface="Wingdings" panose="05000000000000000000" pitchFamily="2" charset="2"/>
              <a:buChar char="q"/>
            </a:pPr>
            <a:r>
              <a:rPr lang="en-US" sz="2400" dirty="0" smtClean="0"/>
              <a:t> </a:t>
            </a:r>
            <a:r>
              <a:rPr lang="en-US" sz="2400" dirty="0"/>
              <a:t>How will responsibilities be split across partner sites in collaborative research projects? </a:t>
            </a:r>
            <a:endParaRPr lang="en-US" sz="2400" dirty="0" smtClean="0"/>
          </a:p>
          <a:p>
            <a:pPr>
              <a:buFont typeface="Wingdings" panose="05000000000000000000" pitchFamily="2" charset="2"/>
              <a:buChar char="q"/>
            </a:pPr>
            <a:r>
              <a:rPr lang="en-US" sz="2400" dirty="0" smtClean="0"/>
              <a:t> What </a:t>
            </a:r>
            <a:r>
              <a:rPr lang="en-US" sz="2400" dirty="0"/>
              <a:t>resources will you require to deliver your plan? </a:t>
            </a:r>
            <a:endParaRPr lang="en-US" sz="2400" dirty="0" smtClean="0"/>
          </a:p>
          <a:p>
            <a:pPr>
              <a:buFont typeface="Wingdings" panose="05000000000000000000" pitchFamily="2" charset="2"/>
              <a:buChar char="q"/>
            </a:pPr>
            <a:r>
              <a:rPr lang="en-US" sz="2400" dirty="0" smtClean="0"/>
              <a:t> </a:t>
            </a:r>
            <a:r>
              <a:rPr lang="en-US" sz="2400" dirty="0"/>
              <a:t>Is additional specialist expertise or equipment required? </a:t>
            </a:r>
          </a:p>
          <a:p>
            <a:endParaRPr lang="en-US" dirty="0"/>
          </a:p>
        </p:txBody>
      </p:sp>
      <p:pic>
        <p:nvPicPr>
          <p:cNvPr id="2050" name="Picture 2" descr="7 Tips for Collaborating with Other Researchers | by Brenda Weitzer |  Facebook Research | Med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9372" y="2656417"/>
            <a:ext cx="4803988" cy="240199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741920" y="6123355"/>
            <a:ext cx="6096000" cy="215444"/>
          </a:xfrm>
          <a:prstGeom prst="rect">
            <a:avLst/>
          </a:prstGeom>
        </p:spPr>
        <p:txBody>
          <a:bodyPr>
            <a:spAutoFit/>
          </a:bodyPr>
          <a:lstStyle/>
          <a:p>
            <a:r>
              <a:rPr lang="en-US" sz="800" dirty="0"/>
              <a:t>https://medium.com/facebook-research/7-tips-for-collaborating-with-other-researchers-160ecc36e231</a:t>
            </a:r>
          </a:p>
        </p:txBody>
      </p:sp>
      <p:sp>
        <p:nvSpPr>
          <p:cNvPr id="5" name="Slide Number Placeholder 4"/>
          <p:cNvSpPr>
            <a:spLocks noGrp="1"/>
          </p:cNvSpPr>
          <p:nvPr>
            <p:ph type="sldNum" sz="quarter" idx="12"/>
          </p:nvPr>
        </p:nvSpPr>
        <p:spPr/>
        <p:txBody>
          <a:bodyPr/>
          <a:lstStyle/>
          <a:p>
            <a:fld id="{8A7A6979-0714-4377-B894-6BE4C2D6E202}" type="slidenum">
              <a:rPr lang="en-US" smtClean="0"/>
              <a:pPr/>
              <a:t>7</a:t>
            </a:fld>
            <a:endParaRPr lang="en-US" dirty="0"/>
          </a:p>
        </p:txBody>
      </p:sp>
    </p:spTree>
    <p:extLst>
      <p:ext uri="{BB962C8B-B14F-4D97-AF65-F5344CB8AC3E}">
        <p14:creationId xmlns:p14="http://schemas.microsoft.com/office/powerpoint/2010/main" val="810844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Storage </a:t>
            </a:r>
            <a:r>
              <a:rPr lang="en-US" dirty="0"/>
              <a:t>and </a:t>
            </a:r>
            <a:r>
              <a:rPr lang="en-US" dirty="0" smtClean="0"/>
              <a:t>Backup</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q"/>
            </a:pPr>
            <a:r>
              <a:rPr lang="en-US" sz="2400" dirty="0" smtClean="0"/>
              <a:t> Do </a:t>
            </a:r>
            <a:r>
              <a:rPr lang="en-US" sz="2400" dirty="0"/>
              <a:t>you have sufficient storage or will you need to include charges for additional services? </a:t>
            </a:r>
            <a:endParaRPr lang="en-US" sz="2400" dirty="0" smtClean="0"/>
          </a:p>
          <a:p>
            <a:pPr>
              <a:buFont typeface="Wingdings" panose="05000000000000000000" pitchFamily="2" charset="2"/>
              <a:buChar char="q"/>
            </a:pPr>
            <a:r>
              <a:rPr lang="en-US" sz="2400" dirty="0" smtClean="0"/>
              <a:t> Who </a:t>
            </a:r>
            <a:r>
              <a:rPr lang="en-US" sz="2400" dirty="0"/>
              <a:t>will be responsible for backup and recovery? </a:t>
            </a:r>
            <a:endParaRPr lang="en-US" sz="2400" dirty="0" smtClean="0"/>
          </a:p>
          <a:p>
            <a:pPr>
              <a:buFont typeface="Wingdings" panose="05000000000000000000" pitchFamily="2" charset="2"/>
              <a:buChar char="q"/>
            </a:pPr>
            <a:r>
              <a:rPr lang="en-US" sz="2400" dirty="0" smtClean="0"/>
              <a:t> What </a:t>
            </a:r>
            <a:r>
              <a:rPr lang="en-US" sz="2400" dirty="0"/>
              <a:t>are the risks to data security and how will these be managed</a:t>
            </a:r>
            <a:r>
              <a:rPr lang="en-US" sz="2400" dirty="0" smtClean="0"/>
              <a:t>?</a:t>
            </a:r>
          </a:p>
          <a:p>
            <a:pPr>
              <a:buFont typeface="Wingdings" panose="05000000000000000000" pitchFamily="2" charset="2"/>
              <a:buChar char="q"/>
            </a:pPr>
            <a:r>
              <a:rPr lang="en-US" sz="2400" dirty="0" smtClean="0"/>
              <a:t> </a:t>
            </a:r>
            <a:r>
              <a:rPr lang="en-US" sz="2400" dirty="0"/>
              <a:t>How will you ensure that collaborators can access your data securely? </a:t>
            </a:r>
            <a:endParaRPr lang="en-US" sz="2400" dirty="0" smtClean="0"/>
          </a:p>
          <a:p>
            <a:pPr>
              <a:buFont typeface="Wingdings" panose="05000000000000000000" pitchFamily="2" charset="2"/>
              <a:buChar char="q"/>
            </a:pPr>
            <a:r>
              <a:rPr lang="en-US" sz="2400" dirty="0" smtClean="0"/>
              <a:t> Where </a:t>
            </a:r>
            <a:r>
              <a:rPr lang="en-US" sz="2400" dirty="0"/>
              <a:t>and how will you store your data to ensure their safety (several copies are </a:t>
            </a:r>
            <a:r>
              <a:rPr lang="en-US" sz="2400" dirty="0" smtClean="0"/>
              <a:t>recommended—the 3-2-1 rule)?</a:t>
            </a:r>
            <a:r>
              <a:rPr lang="en-US" sz="2400" dirty="0"/>
              <a:t> </a:t>
            </a:r>
            <a:endParaRPr lang="en-US" sz="2400" dirty="0" smtClean="0"/>
          </a:p>
          <a:p>
            <a:pPr>
              <a:buFont typeface="Wingdings" panose="05000000000000000000" pitchFamily="2" charset="2"/>
              <a:buChar char="q"/>
            </a:pPr>
            <a:r>
              <a:rPr lang="en-US" sz="2400" dirty="0" smtClean="0"/>
              <a:t> </a:t>
            </a:r>
            <a:r>
              <a:rPr lang="en-US" sz="2400" dirty="0"/>
              <a:t>How will data be managed during the project? Include information about version control and file-naming conventions.  </a:t>
            </a:r>
          </a:p>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8</a:t>
            </a:fld>
            <a:endParaRPr lang="en-US" dirty="0"/>
          </a:p>
        </p:txBody>
      </p:sp>
    </p:spTree>
    <p:extLst>
      <p:ext uri="{BB962C8B-B14F-4D97-AF65-F5344CB8AC3E}">
        <p14:creationId xmlns:p14="http://schemas.microsoft.com/office/powerpoint/2010/main" val="164025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and Metadata</a:t>
            </a:r>
            <a:endParaRPr lang="en-US" dirty="0"/>
          </a:p>
        </p:txBody>
      </p:sp>
      <p:sp>
        <p:nvSpPr>
          <p:cNvPr id="3" name="Content Placeholder 2"/>
          <p:cNvSpPr>
            <a:spLocks noGrp="1"/>
          </p:cNvSpPr>
          <p:nvPr>
            <p:ph idx="1"/>
          </p:nvPr>
        </p:nvSpPr>
        <p:spPr>
          <a:xfrm>
            <a:off x="734696" y="2000250"/>
            <a:ext cx="5536960" cy="4141656"/>
          </a:xfrm>
        </p:spPr>
        <p:txBody>
          <a:bodyPr>
            <a:normAutofit fontScale="77500" lnSpcReduction="20000"/>
          </a:bodyPr>
          <a:lstStyle/>
          <a:p>
            <a:pPr>
              <a:buFont typeface="Wingdings" panose="05000000000000000000" pitchFamily="2" charset="2"/>
              <a:buChar char="q"/>
            </a:pPr>
            <a:r>
              <a:rPr lang="en-US" sz="4000" dirty="0" smtClean="0"/>
              <a:t> </a:t>
            </a:r>
            <a:r>
              <a:rPr lang="en-US" sz="2900" dirty="0" smtClean="0"/>
              <a:t>What </a:t>
            </a:r>
            <a:r>
              <a:rPr lang="en-US" sz="2900" dirty="0"/>
              <a:t>documentation and metadata will accompany the data? </a:t>
            </a:r>
            <a:endParaRPr lang="en-US" sz="2900" dirty="0" smtClean="0"/>
          </a:p>
          <a:p>
            <a:pPr>
              <a:buFont typeface="Wingdings" panose="05000000000000000000" pitchFamily="2" charset="2"/>
              <a:buChar char="q"/>
            </a:pPr>
            <a:r>
              <a:rPr lang="en-US" sz="2900" dirty="0" smtClean="0"/>
              <a:t> How </a:t>
            </a:r>
            <a:r>
              <a:rPr lang="en-US" sz="2900" dirty="0"/>
              <a:t>will you capture / create this documentation and metadata? </a:t>
            </a:r>
            <a:endParaRPr lang="en-US" sz="2900" dirty="0" smtClean="0"/>
          </a:p>
          <a:p>
            <a:pPr>
              <a:buFont typeface="Wingdings" panose="05000000000000000000" pitchFamily="2" charset="2"/>
              <a:buChar char="q"/>
            </a:pPr>
            <a:r>
              <a:rPr lang="en-US" sz="2900" dirty="0"/>
              <a:t> </a:t>
            </a:r>
            <a:r>
              <a:rPr lang="en-US" sz="2900" dirty="0" smtClean="0"/>
              <a:t>What </a:t>
            </a:r>
            <a:r>
              <a:rPr lang="en-US" sz="2900" dirty="0"/>
              <a:t>metadata standards will you use and why? </a:t>
            </a:r>
            <a:endParaRPr lang="en-US" sz="2900" dirty="0" smtClean="0"/>
          </a:p>
          <a:p>
            <a:pPr>
              <a:buFont typeface="Wingdings" panose="05000000000000000000" pitchFamily="2" charset="2"/>
              <a:buChar char="q"/>
            </a:pPr>
            <a:r>
              <a:rPr lang="en-US" sz="2900" dirty="0"/>
              <a:t>Don’t forget to include identifiers such as</a:t>
            </a:r>
          </a:p>
          <a:p>
            <a:pPr lvl="1">
              <a:buFont typeface="Wingdings" panose="05000000000000000000" pitchFamily="2" charset="2"/>
              <a:buChar char="q"/>
            </a:pPr>
            <a:r>
              <a:rPr lang="en-US" sz="2300" dirty="0"/>
              <a:t> Basic information e.g. project title, your name, contact details, reference numbers / IDs </a:t>
            </a:r>
          </a:p>
          <a:p>
            <a:pPr lvl="1">
              <a:buFont typeface="Wingdings" panose="05000000000000000000" pitchFamily="2" charset="2"/>
              <a:buChar char="q"/>
            </a:pPr>
            <a:r>
              <a:rPr lang="en-US" sz="2300" dirty="0"/>
              <a:t> A summary of the research to explain the purpose for which data are being collected</a:t>
            </a:r>
          </a:p>
          <a:p>
            <a:pPr lvl="1">
              <a:buFont typeface="Wingdings" panose="05000000000000000000" pitchFamily="2" charset="2"/>
              <a:buChar char="q"/>
            </a:pPr>
            <a:r>
              <a:rPr lang="en-US" sz="2300" dirty="0"/>
              <a:t> Details of related policies and procedures e.g. institutional data policy or departmental guidelines </a:t>
            </a:r>
            <a:endParaRPr lang="en-US" sz="2300" dirty="0">
              <a:solidFill>
                <a:schemeClr val="tx1"/>
              </a:solidFill>
            </a:endParaRPr>
          </a:p>
          <a:p>
            <a:pPr>
              <a:buFont typeface="Wingdings" panose="05000000000000000000" pitchFamily="2" charset="2"/>
              <a:buChar char="q"/>
            </a:pPr>
            <a:endParaRPr lang="en-US" sz="2800" dirty="0" smtClean="0"/>
          </a:p>
          <a:p>
            <a:pPr>
              <a:buFont typeface="Wingdings" panose="05000000000000000000" pitchFamily="2" charset="2"/>
              <a:buChar char="q"/>
            </a:pPr>
            <a:endParaRPr lang="en-US" sz="2800" b="1" dirty="0">
              <a:solidFill>
                <a:schemeClr val="tx1"/>
              </a:solidFill>
            </a:endParaRPr>
          </a:p>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9</a:t>
            </a:fld>
            <a:endParaRPr lang="en-US" dirty="0"/>
          </a:p>
        </p:txBody>
      </p:sp>
      <p:pic>
        <p:nvPicPr>
          <p:cNvPr id="3076" name="Picture 4" descr="Keys to a well written README. How to polish up your documentation | by  Eric Zumwalt | Chingu | Med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0695" y="3845694"/>
            <a:ext cx="5246610" cy="232091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9687859" y="6154258"/>
            <a:ext cx="2526654" cy="215444"/>
          </a:xfrm>
          <a:prstGeom prst="rect">
            <a:avLst/>
          </a:prstGeom>
        </p:spPr>
        <p:txBody>
          <a:bodyPr wrap="none">
            <a:spAutoFit/>
          </a:bodyPr>
          <a:lstStyle/>
          <a:p>
            <a:r>
              <a:rPr lang="en-US" sz="800" dirty="0"/>
              <a:t>https://www.dataversity.net/what-is-a-data-dictionary/</a:t>
            </a:r>
          </a:p>
        </p:txBody>
      </p:sp>
      <p:sp>
        <p:nvSpPr>
          <p:cNvPr id="6" name="Rectangle 5"/>
          <p:cNvSpPr/>
          <p:nvPr/>
        </p:nvSpPr>
        <p:spPr>
          <a:xfrm>
            <a:off x="6534935" y="6141906"/>
            <a:ext cx="3448685" cy="215444"/>
          </a:xfrm>
          <a:prstGeom prst="rect">
            <a:avLst/>
          </a:prstGeom>
        </p:spPr>
        <p:txBody>
          <a:bodyPr wrap="square">
            <a:spAutoFit/>
          </a:bodyPr>
          <a:lstStyle/>
          <a:p>
            <a:r>
              <a:rPr lang="en-US" sz="800" dirty="0"/>
              <a:t>https://medium.com/chingu/keys-to-a-well-written-readme-55c53d34fe6d</a:t>
            </a:r>
          </a:p>
        </p:txBody>
      </p:sp>
      <p:pic>
        <p:nvPicPr>
          <p:cNvPr id="3074" name="Picture 2" descr="What is a Data Dictionary? - DATAVERSITY"/>
          <p:cNvPicPr>
            <a:picLocks noChangeAspect="1" noChangeArrowheads="1"/>
          </p:cNvPicPr>
          <p:nvPr/>
        </p:nvPicPr>
        <p:blipFill rotWithShape="1">
          <a:blip r:embed="rId4">
            <a:extLst>
              <a:ext uri="{28A0092B-C50C-407E-A947-70E740481C1C}">
                <a14:useLocalDpi xmlns:a14="http://schemas.microsoft.com/office/drawing/2010/main" val="0"/>
              </a:ext>
            </a:extLst>
          </a:blip>
          <a:srcRect b="17982"/>
          <a:stretch/>
        </p:blipFill>
        <p:spPr bwMode="auto">
          <a:xfrm>
            <a:off x="7776065" y="1845733"/>
            <a:ext cx="4248785" cy="2284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62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92D81612EA1F84887B8716F87659DB3" ma:contentTypeVersion="13" ma:contentTypeDescription="Create a new document." ma:contentTypeScope="" ma:versionID="6664dae4dcaa63fdae01f0e899704f8c">
  <xsd:schema xmlns:xsd="http://www.w3.org/2001/XMLSchema" xmlns:xs="http://www.w3.org/2001/XMLSchema" xmlns:p="http://schemas.microsoft.com/office/2006/metadata/properties" xmlns:ns3="356f5f23-e5b9-4236-a407-5f9c3e9a27a3" xmlns:ns4="0461531a-c540-4730-a090-0777066fdff3" targetNamespace="http://schemas.microsoft.com/office/2006/metadata/properties" ma:root="true" ma:fieldsID="e29e21f1a84d90b40ea838b269c1db7c" ns3:_="" ns4:_="">
    <xsd:import namespace="356f5f23-e5b9-4236-a407-5f9c3e9a27a3"/>
    <xsd:import namespace="0461531a-c540-4730-a090-0777066fdff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6f5f23-e5b9-4236-a407-5f9c3e9a27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461531a-c540-4730-a090-0777066fdff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F21F8D-B598-4B11-9A33-6094579A0BC6}">
  <ds:schemaRefs>
    <ds:schemaRef ds:uri="356f5f23-e5b9-4236-a407-5f9c3e9a27a3"/>
    <ds:schemaRef ds:uri="http://purl.org/dc/dcmitype/"/>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www.w3.org/XML/1998/namespace"/>
    <ds:schemaRef ds:uri="http://purl.org/dc/terms/"/>
    <ds:schemaRef ds:uri="http://schemas.openxmlformats.org/package/2006/metadata/core-properties"/>
    <ds:schemaRef ds:uri="0461531a-c540-4730-a090-0777066fdff3"/>
  </ds:schemaRefs>
</ds:datastoreItem>
</file>

<file path=customXml/itemProps2.xml><?xml version="1.0" encoding="utf-8"?>
<ds:datastoreItem xmlns:ds="http://schemas.openxmlformats.org/officeDocument/2006/customXml" ds:itemID="{1DE2AF47-8E81-403F-B749-81AF0DC57B9E}">
  <ds:schemaRefs>
    <ds:schemaRef ds:uri="http://schemas.microsoft.com/sharepoint/v3/contenttype/forms"/>
  </ds:schemaRefs>
</ds:datastoreItem>
</file>

<file path=customXml/itemProps3.xml><?xml version="1.0" encoding="utf-8"?>
<ds:datastoreItem xmlns:ds="http://schemas.openxmlformats.org/officeDocument/2006/customXml" ds:itemID="{9342F78B-2F65-468D-81FA-24ED2E82E0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6f5f23-e5b9-4236-a407-5f9c3e9a27a3"/>
    <ds:schemaRef ds:uri="0461531a-c540-4730-a090-0777066fdff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7078</TotalTime>
  <Words>1675</Words>
  <Application>Microsoft Office PowerPoint</Application>
  <PresentationFormat>Widescreen</PresentationFormat>
  <Paragraphs>155</Paragraphs>
  <Slides>19</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Calibri</vt:lpstr>
      <vt:lpstr>Calibri Light</vt:lpstr>
      <vt:lpstr>Wingdings</vt:lpstr>
      <vt:lpstr>Retrospect</vt:lpstr>
      <vt:lpstr>Creating a Data Management Plan With DMPTool</vt:lpstr>
      <vt:lpstr>What is a data management plan?</vt:lpstr>
      <vt:lpstr>Data management is not project management</vt:lpstr>
      <vt:lpstr>Reasons for needing a DMP</vt:lpstr>
      <vt:lpstr>Elements of a DMP</vt:lpstr>
      <vt:lpstr>Data Description</vt:lpstr>
      <vt:lpstr>Responsibilities and Resources</vt:lpstr>
      <vt:lpstr>Storage and Backup</vt:lpstr>
      <vt:lpstr>Documentation and Metadata</vt:lpstr>
      <vt:lpstr>Intellectual Property Rights</vt:lpstr>
      <vt:lpstr>Ethics and Privacy</vt:lpstr>
      <vt:lpstr>Access and Sharing</vt:lpstr>
      <vt:lpstr>Archiving and Preservation</vt:lpstr>
      <vt:lpstr>Qualities of a not-so-good DMP</vt:lpstr>
      <vt:lpstr>So…what does it look like?</vt:lpstr>
      <vt:lpstr>Resources</vt:lpstr>
      <vt:lpstr>DMPTool</vt:lpstr>
      <vt:lpstr>We’ll cover</vt:lpstr>
      <vt:lpstr>Live Demo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Data Management Plan With DMPTool</dc:title>
  <dc:creator>Shannon Alexandra Sheridan</dc:creator>
  <cp:lastModifiedBy>Shannon Alexandra Sheridan</cp:lastModifiedBy>
  <cp:revision>25</cp:revision>
  <dcterms:created xsi:type="dcterms:W3CDTF">2020-10-22T21:36:49Z</dcterms:created>
  <dcterms:modified xsi:type="dcterms:W3CDTF">2021-03-16T14:53:45Z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0x010100F92D81612EA1F84887B8716F87659DB3</vt:lpwstr>
  </property>
</Properties>
</file>