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6"/>
  </p:notesMasterIdLst>
  <p:sldIdLst>
    <p:sldId id="256" r:id="rId5"/>
    <p:sldId id="257" r:id="rId6"/>
    <p:sldId id="278" r:id="rId7"/>
    <p:sldId id="263" r:id="rId8"/>
    <p:sldId id="264" r:id="rId9"/>
    <p:sldId id="269" r:id="rId10"/>
    <p:sldId id="270" r:id="rId11"/>
    <p:sldId id="279" r:id="rId12"/>
    <p:sldId id="271" r:id="rId13"/>
    <p:sldId id="272" r:id="rId14"/>
    <p:sldId id="273" r:id="rId15"/>
    <p:sldId id="274" r:id="rId16"/>
    <p:sldId id="275" r:id="rId17"/>
    <p:sldId id="268" r:id="rId18"/>
    <p:sldId id="266" r:id="rId19"/>
    <p:sldId id="277" r:id="rId20"/>
    <p:sldId id="262" r:id="rId21"/>
    <p:sldId id="260" r:id="rId22"/>
    <p:sldId id="259" r:id="rId23"/>
    <p:sldId id="276" r:id="rId24"/>
    <p:sldId id="258"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63256" autoAdjust="0"/>
  </p:normalViewPr>
  <p:slideViewPr>
    <p:cSldViewPr snapToGrid="0">
      <p:cViewPr varScale="1">
        <p:scale>
          <a:sx n="55" d="100"/>
          <a:sy n="55" d="100"/>
        </p:scale>
        <p:origin x="1603"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70B4EE-D912-4AE7-8427-4F3E78A90CB8}" type="datetimeFigureOut">
              <a:rPr lang="en-US" smtClean="0"/>
              <a:t>4/29/2021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B5C25A-22B2-456F-957D-1C8A44FA35CF}" type="slidenum">
              <a:rPr lang="en-US" smtClean="0"/>
              <a:t>‹#›</a:t>
            </a:fld>
            <a:endParaRPr lang="en-US"/>
          </a:p>
        </p:txBody>
      </p:sp>
    </p:spTree>
    <p:extLst>
      <p:ext uri="{BB962C8B-B14F-4D97-AF65-F5344CB8AC3E}">
        <p14:creationId xmlns:p14="http://schemas.microsoft.com/office/powerpoint/2010/main" val="1479070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w3.org/TR/NOTE-datetim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smtClean="0">
                <a:solidFill>
                  <a:srgbClr val="000000"/>
                </a:solidFill>
                <a:effectLst/>
                <a:latin typeface="Arial"/>
                <a:ea typeface="Arial"/>
                <a:cs typeface="Arial"/>
                <a:sym typeface="Arial"/>
              </a:rPr>
              <a:t>Housekeeping: As</a:t>
            </a:r>
            <a:r>
              <a:rPr lang="en-US" sz="1200" b="0" i="0" u="none" strike="noStrike" cap="none" baseline="0" dirty="0" smtClean="0">
                <a:solidFill>
                  <a:srgbClr val="000000"/>
                </a:solidFill>
                <a:effectLst/>
                <a:latin typeface="Arial"/>
                <a:ea typeface="Arial"/>
                <a:cs typeface="Arial"/>
                <a:sym typeface="Arial"/>
              </a:rPr>
              <a:t> noted, t</a:t>
            </a:r>
            <a:r>
              <a:rPr lang="en-US" sz="1200" b="0" i="0" u="none" strike="noStrike" cap="none" dirty="0" smtClean="0">
                <a:solidFill>
                  <a:srgbClr val="000000"/>
                </a:solidFill>
                <a:effectLst/>
                <a:latin typeface="Arial"/>
                <a:ea typeface="Arial"/>
                <a:cs typeface="Arial"/>
                <a:sym typeface="Arial"/>
              </a:rPr>
              <a:t>his will be recorded. I’ll send it out to all registered participants after the class, along with these</a:t>
            </a:r>
            <a:r>
              <a:rPr lang="en-US" sz="1200" b="0" i="0" u="none" strike="noStrike" cap="none" baseline="0" dirty="0" smtClean="0">
                <a:solidFill>
                  <a:srgbClr val="000000"/>
                </a:solidFill>
                <a:effectLst/>
                <a:latin typeface="Arial"/>
                <a:ea typeface="Arial"/>
                <a:cs typeface="Arial"/>
                <a:sym typeface="Arial"/>
              </a:rPr>
              <a:t> slides and a follow-up survey. Questions after recording stops</a:t>
            </a:r>
            <a:endParaRPr lang="en-US" sz="1200" b="0" i="0" u="none" strike="noStrike" cap="none" dirty="0" smtClean="0">
              <a:solidFill>
                <a:srgbClr val="000000"/>
              </a:solidFill>
              <a:effectLst/>
              <a:latin typeface="Arial"/>
              <a:ea typeface="Arial"/>
              <a:cs typeface="Arial"/>
              <a:sym typeface="Arial"/>
            </a:endParaRPr>
          </a:p>
          <a:p>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1</a:t>
            </a:fld>
            <a:endParaRPr lang="en-US"/>
          </a:p>
        </p:txBody>
      </p:sp>
    </p:spTree>
    <p:extLst>
      <p:ext uri="{BB962C8B-B14F-4D97-AF65-F5344CB8AC3E}">
        <p14:creationId xmlns:p14="http://schemas.microsoft.com/office/powerpoint/2010/main" val="3976545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help ensure that the data can be correctly interpreted, by yourself at a later date or by others when sharing or publishing data</a:t>
            </a:r>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5</a:t>
            </a:fld>
            <a:endParaRPr lang="en-US"/>
          </a:p>
        </p:txBody>
      </p:sp>
    </p:spTree>
    <p:extLst>
      <p:ext uri="{BB962C8B-B14F-4D97-AF65-F5344CB8AC3E}">
        <p14:creationId xmlns:p14="http://schemas.microsoft.com/office/powerpoint/2010/main" val="4132023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Going to go through what should be in each section</a:t>
            </a:r>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6</a:t>
            </a:fld>
            <a:endParaRPr lang="en-US"/>
          </a:p>
        </p:txBody>
      </p:sp>
    </p:spTree>
    <p:extLst>
      <p:ext uri="{BB962C8B-B14F-4D97-AF65-F5344CB8AC3E}">
        <p14:creationId xmlns:p14="http://schemas.microsoft.com/office/powerpoint/2010/main" val="3573708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7</a:t>
            </a:fld>
            <a:endParaRPr lang="en-US"/>
          </a:p>
        </p:txBody>
      </p:sp>
    </p:spTree>
    <p:extLst>
      <p:ext uri="{BB962C8B-B14F-4D97-AF65-F5344CB8AC3E}">
        <p14:creationId xmlns:p14="http://schemas.microsoft.com/office/powerpoint/2010/main" val="3532553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ORCID:</a:t>
            </a:r>
            <a:r>
              <a:rPr lang="en-US" baseline="0" dirty="0" smtClean="0"/>
              <a:t> </a:t>
            </a:r>
            <a:r>
              <a:rPr lang="en-US" dirty="0" smtClean="0"/>
              <a:t>Widely accepted unique identifier for researchers/authors/contributors of scholarly communication</a:t>
            </a:r>
          </a:p>
          <a:p>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8</a:t>
            </a:fld>
            <a:endParaRPr lang="en-US"/>
          </a:p>
        </p:txBody>
      </p:sp>
    </p:spTree>
    <p:extLst>
      <p:ext uri="{BB962C8B-B14F-4D97-AF65-F5344CB8AC3E}">
        <p14:creationId xmlns:p14="http://schemas.microsoft.com/office/powerpoint/2010/main" val="2440575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Create one readme file for each data file, whenever possible.</a:t>
            </a:r>
            <a:r>
              <a:rPr lang="en-US" sz="1200" b="0" i="0" kern="1200" dirty="0" smtClean="0">
                <a:solidFill>
                  <a:schemeClr val="tx1"/>
                </a:solidFill>
                <a:effectLst/>
                <a:latin typeface="+mn-lt"/>
                <a:ea typeface="+mn-ea"/>
                <a:cs typeface="+mn-cs"/>
              </a:rPr>
              <a:t> It is also appropriate to describe a "dataset" that has multiple, related, identically formatted files, or files that are logically grouped together for use (e.g. a collection of </a:t>
            </a:r>
            <a:r>
              <a:rPr lang="en-US" sz="1200" b="0" i="0" kern="1200" dirty="0" err="1" smtClean="0">
                <a:solidFill>
                  <a:schemeClr val="tx1"/>
                </a:solidFill>
                <a:effectLst/>
                <a:latin typeface="+mn-lt"/>
                <a:ea typeface="+mn-ea"/>
                <a:cs typeface="+mn-cs"/>
              </a:rPr>
              <a:t>Matlab</a:t>
            </a:r>
            <a:r>
              <a:rPr lang="en-US" sz="1200" b="0" i="0" kern="1200" dirty="0" smtClean="0">
                <a:solidFill>
                  <a:schemeClr val="tx1"/>
                </a:solidFill>
                <a:effectLst/>
                <a:latin typeface="+mn-lt"/>
                <a:ea typeface="+mn-ea"/>
                <a:cs typeface="+mn-cs"/>
              </a:rPr>
              <a:t> scripts). When appropriate, also describe the file structure that holds the related data files.</a:t>
            </a:r>
          </a:p>
          <a:p>
            <a:r>
              <a:rPr lang="en-US" sz="1200" b="1" i="0" kern="1200" dirty="0" smtClean="0">
                <a:solidFill>
                  <a:schemeClr val="tx1"/>
                </a:solidFill>
                <a:effectLst/>
                <a:latin typeface="+mn-lt"/>
                <a:ea typeface="+mn-ea"/>
                <a:cs typeface="+mn-cs"/>
              </a:rPr>
              <a:t>Name the readme so that it is easily associated with the data file(s) it describes.</a:t>
            </a:r>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Write your readme document as a plain text file</a:t>
            </a:r>
            <a:r>
              <a:rPr lang="en-US" sz="1200" b="0" i="0" kern="1200" dirty="0" smtClean="0">
                <a:solidFill>
                  <a:schemeClr val="tx1"/>
                </a:solidFill>
                <a:effectLst/>
                <a:latin typeface="+mn-lt"/>
                <a:ea typeface="+mn-ea"/>
                <a:cs typeface="+mn-cs"/>
              </a:rPr>
              <a:t>, avoiding proprietary formats such as MS Word whenever possible. Format the readme document so it is easy to understand (e.g. separate important pieces of information with blank lines, rather than having all the information in one long paragraph).</a:t>
            </a:r>
          </a:p>
          <a:p>
            <a:r>
              <a:rPr lang="en-US" sz="1200" b="1" i="0" kern="1200" dirty="0" smtClean="0">
                <a:solidFill>
                  <a:schemeClr val="tx1"/>
                </a:solidFill>
                <a:effectLst/>
                <a:latin typeface="+mn-lt"/>
                <a:ea typeface="+mn-ea"/>
                <a:cs typeface="+mn-cs"/>
              </a:rPr>
              <a:t>Format multiple readme files identically.</a:t>
            </a:r>
            <a:r>
              <a:rPr lang="en-US" sz="1200" b="0" i="0" kern="1200" dirty="0" smtClean="0">
                <a:solidFill>
                  <a:schemeClr val="tx1"/>
                </a:solidFill>
                <a:effectLst/>
                <a:latin typeface="+mn-lt"/>
                <a:ea typeface="+mn-ea"/>
                <a:cs typeface="+mn-cs"/>
              </a:rPr>
              <a:t> Present the information in the same order, using the same terminology.</a:t>
            </a:r>
          </a:p>
          <a:p>
            <a:r>
              <a:rPr lang="en-US" sz="1200" b="1" i="0" kern="1200" dirty="0" smtClean="0">
                <a:solidFill>
                  <a:schemeClr val="tx1"/>
                </a:solidFill>
                <a:effectLst/>
                <a:latin typeface="+mn-lt"/>
                <a:ea typeface="+mn-ea"/>
                <a:cs typeface="+mn-cs"/>
              </a:rPr>
              <a:t>Use standardized date formats</a:t>
            </a:r>
            <a:r>
              <a:rPr lang="en-US" sz="1200" b="0" i="0" kern="1200" dirty="0" smtClean="0">
                <a:solidFill>
                  <a:schemeClr val="tx1"/>
                </a:solidFill>
                <a:effectLst/>
                <a:latin typeface="+mn-lt"/>
                <a:ea typeface="+mn-ea"/>
                <a:cs typeface="+mn-cs"/>
              </a:rPr>
              <a:t>. Suggested format: </a:t>
            </a:r>
            <a:r>
              <a:rPr lang="en-US" sz="1200" b="0" i="0" u="none" strike="noStrike" kern="1200" dirty="0" smtClean="0">
                <a:solidFill>
                  <a:schemeClr val="tx1"/>
                </a:solidFill>
                <a:effectLst/>
                <a:latin typeface="+mn-lt"/>
                <a:ea typeface="+mn-ea"/>
                <a:cs typeface="+mn-cs"/>
                <a:hlinkClick r:id="rId3"/>
              </a:rPr>
              <a:t>W3C/ISO 8601 date standard</a:t>
            </a:r>
            <a:r>
              <a:rPr lang="en-US" sz="1200" b="0" i="0" kern="1200" dirty="0" smtClean="0">
                <a:solidFill>
                  <a:schemeClr val="tx1"/>
                </a:solidFill>
                <a:effectLst/>
                <a:latin typeface="+mn-lt"/>
                <a:ea typeface="+mn-ea"/>
                <a:cs typeface="+mn-cs"/>
              </a:rPr>
              <a:t>, which specifies the international standard notation of YYYY-MM-DD or </a:t>
            </a:r>
            <a:r>
              <a:rPr lang="en-US" sz="1200" b="0" i="0" kern="1200" dirty="0" err="1" smtClean="0">
                <a:solidFill>
                  <a:schemeClr val="tx1"/>
                </a:solidFill>
                <a:effectLst/>
                <a:latin typeface="+mn-lt"/>
                <a:ea typeface="+mn-ea"/>
                <a:cs typeface="+mn-cs"/>
              </a:rPr>
              <a:t>YYYY-MM-DDThh:mm:ss</a:t>
            </a:r>
            <a:r>
              <a:rPr lang="en-US" sz="1200" b="0" i="0" kern="1200" dirty="0" smtClean="0">
                <a:solidFill>
                  <a:schemeClr val="tx1"/>
                </a:solidFill>
                <a:effectLst/>
                <a:latin typeface="+mn-lt"/>
                <a:ea typeface="+mn-ea"/>
                <a:cs typeface="+mn-cs"/>
              </a:rPr>
              <a:t>.</a:t>
            </a:r>
          </a:p>
          <a:p>
            <a:r>
              <a:rPr lang="en-US" sz="1200" b="1" i="0" kern="1200" dirty="0" smtClean="0">
                <a:solidFill>
                  <a:schemeClr val="tx1"/>
                </a:solidFill>
                <a:effectLst/>
                <a:latin typeface="+mn-lt"/>
                <a:ea typeface="+mn-ea"/>
                <a:cs typeface="+mn-cs"/>
              </a:rPr>
              <a:t>Follow the scientific conventions for your discipline for taxonomic, geospatial and geologic names and keywords.</a:t>
            </a:r>
            <a:r>
              <a:rPr lang="en-US" sz="1200" b="0" i="0" kern="1200" dirty="0" smtClean="0">
                <a:solidFill>
                  <a:schemeClr val="tx1"/>
                </a:solidFill>
                <a:effectLst/>
                <a:latin typeface="+mn-lt"/>
                <a:ea typeface="+mn-ea"/>
                <a:cs typeface="+mn-cs"/>
              </a:rPr>
              <a:t> Whenever possible, use terms from standardized taxonomies and vocabularies, a few of which are listed below.</a:t>
            </a:r>
          </a:p>
          <a:p>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14</a:t>
            </a:fld>
            <a:endParaRPr lang="en-US"/>
          </a:p>
        </p:txBody>
      </p:sp>
    </p:spTree>
    <p:extLst>
      <p:ext uri="{BB962C8B-B14F-4D97-AF65-F5344CB8AC3E}">
        <p14:creationId xmlns:p14="http://schemas.microsoft.com/office/powerpoint/2010/main" val="1899653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15</a:t>
            </a:fld>
            <a:endParaRPr lang="en-US"/>
          </a:p>
        </p:txBody>
      </p:sp>
    </p:spTree>
    <p:extLst>
      <p:ext uri="{BB962C8B-B14F-4D97-AF65-F5344CB8AC3E}">
        <p14:creationId xmlns:p14="http://schemas.microsoft.com/office/powerpoint/2010/main" val="509782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May be numeric or qualitative, structured or unstructured. Among many possible forms, data may take the form of notebooks, statistical or spatial data tables, audio or visual recordings, photographs or models. Supplementary software code and documentation used to provide context for the data may also be included. </a:t>
            </a:r>
          </a:p>
          <a:p>
            <a:pPr lvl="0"/>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Not the place to store data currently being</a:t>
            </a:r>
            <a:r>
              <a:rPr lang="en-US" sz="1200" kern="1200" baseline="0" dirty="0" smtClean="0">
                <a:solidFill>
                  <a:schemeClr val="tx1"/>
                </a:solidFill>
                <a:effectLst/>
                <a:latin typeface="+mn-lt"/>
                <a:ea typeface="+mn-ea"/>
                <a:cs typeface="+mn-cs"/>
              </a:rPr>
              <a:t> analyzed—for that, contact Advanced Research Computing Center</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Data that contain sensitive, restricted, or confidential information (i.e., personally identifiable information, protected health information, export-controlled information, etc.)</a:t>
            </a:r>
          </a:p>
          <a:p>
            <a:pPr lvl="0"/>
            <a:r>
              <a:rPr lang="en-US" sz="1200" kern="1200" dirty="0" smtClean="0">
                <a:solidFill>
                  <a:schemeClr val="tx1"/>
                </a:solidFill>
                <a:effectLst/>
                <a:latin typeface="+mn-lt"/>
                <a:ea typeface="+mn-ea"/>
                <a:cs typeface="+mn-cs"/>
              </a:rPr>
              <a:t>Data that do not include a minimal level of description necessary for the operation of </a:t>
            </a:r>
            <a:r>
              <a:rPr lang="en-US" sz="1200" kern="1200" dirty="0" err="1" smtClean="0">
                <a:solidFill>
                  <a:schemeClr val="tx1"/>
                </a:solidFill>
                <a:effectLst/>
                <a:latin typeface="+mn-lt"/>
                <a:ea typeface="+mn-ea"/>
                <a:cs typeface="+mn-cs"/>
              </a:rPr>
              <a:t>WyoScholar</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Dynamic data (continuously updated data) are outside the scope of </a:t>
            </a:r>
            <a:r>
              <a:rPr lang="en-US" sz="1200" kern="1200" dirty="0" err="1" smtClean="0">
                <a:solidFill>
                  <a:schemeClr val="tx1"/>
                </a:solidFill>
                <a:effectLst/>
                <a:latin typeface="+mn-lt"/>
                <a:ea typeface="+mn-ea"/>
                <a:cs typeface="+mn-cs"/>
              </a:rPr>
              <a:t>WyoScholar</a:t>
            </a:r>
            <a:r>
              <a:rPr lang="en-US" sz="1200" kern="1200" dirty="0" smtClean="0">
                <a:solidFill>
                  <a:schemeClr val="tx1"/>
                </a:solidFill>
                <a:effectLst/>
                <a:latin typeface="+mn-lt"/>
                <a:ea typeface="+mn-ea"/>
                <a:cs typeface="+mn-cs"/>
              </a:rPr>
              <a:t>. However, </a:t>
            </a:r>
            <a:r>
              <a:rPr lang="en-US" sz="1200" kern="1200" dirty="0" err="1" smtClean="0">
                <a:solidFill>
                  <a:schemeClr val="tx1"/>
                </a:solidFill>
                <a:effectLst/>
                <a:latin typeface="+mn-lt"/>
                <a:ea typeface="+mn-ea"/>
                <a:cs typeface="+mn-cs"/>
              </a:rPr>
              <a:t>WyoScholar</a:t>
            </a:r>
            <a:r>
              <a:rPr lang="en-US" sz="1200" kern="1200" dirty="0" smtClean="0">
                <a:solidFill>
                  <a:schemeClr val="tx1"/>
                </a:solidFill>
                <a:effectLst/>
                <a:latin typeface="+mn-lt"/>
                <a:ea typeface="+mn-ea"/>
                <a:cs typeface="+mn-cs"/>
              </a:rPr>
              <a:t> will consider archiving snapshots and significant versions of these types of data.</a:t>
            </a:r>
          </a:p>
          <a:p>
            <a:pPr lvl="0"/>
            <a:r>
              <a:rPr lang="en-US" sz="1200" kern="1200" dirty="0" smtClean="0">
                <a:solidFill>
                  <a:schemeClr val="tx1"/>
                </a:solidFill>
                <a:effectLst/>
                <a:latin typeface="+mn-lt"/>
                <a:ea typeface="+mn-ea"/>
                <a:cs typeface="+mn-cs"/>
              </a:rPr>
              <a:t>Record-only deposits. As of right now,</a:t>
            </a:r>
            <a:r>
              <a:rPr lang="en-US" sz="1200" kern="1200" baseline="0" dirty="0" smtClean="0">
                <a:solidFill>
                  <a:schemeClr val="tx1"/>
                </a:solidFill>
                <a:effectLst/>
                <a:latin typeface="+mn-lt"/>
                <a:ea typeface="+mn-ea"/>
                <a:cs typeface="+mn-cs"/>
              </a:rPr>
              <a:t> a</a:t>
            </a:r>
            <a:r>
              <a:rPr lang="en-US" sz="1200" kern="1200" dirty="0" smtClean="0">
                <a:solidFill>
                  <a:schemeClr val="tx1"/>
                </a:solidFill>
                <a:effectLst/>
                <a:latin typeface="+mn-lt"/>
                <a:ea typeface="+mn-ea"/>
                <a:cs typeface="+mn-cs"/>
              </a:rPr>
              <a:t>ll records created in </a:t>
            </a:r>
            <a:r>
              <a:rPr lang="en-US" sz="1200" kern="1200" dirty="0" err="1" smtClean="0">
                <a:solidFill>
                  <a:schemeClr val="tx1"/>
                </a:solidFill>
                <a:effectLst/>
                <a:latin typeface="+mn-lt"/>
                <a:ea typeface="+mn-ea"/>
                <a:cs typeface="+mn-cs"/>
              </a:rPr>
              <a:t>WyoScholar</a:t>
            </a:r>
            <a:r>
              <a:rPr lang="en-US" sz="1200" kern="1200" dirty="0" smtClean="0">
                <a:solidFill>
                  <a:schemeClr val="tx1"/>
                </a:solidFill>
                <a:effectLst/>
                <a:latin typeface="+mn-lt"/>
                <a:ea typeface="+mn-ea"/>
                <a:cs typeface="+mn-cs"/>
              </a:rPr>
              <a:t> must have the data available for download by the public.</a:t>
            </a:r>
          </a:p>
          <a:p>
            <a:pPr lvl="0"/>
            <a:r>
              <a:rPr lang="en-US" sz="1200" kern="1200" dirty="0" smtClean="0">
                <a:solidFill>
                  <a:schemeClr val="tx1"/>
                </a:solidFill>
                <a:effectLst/>
                <a:latin typeface="+mn-lt"/>
                <a:ea typeface="+mn-ea"/>
                <a:cs typeface="+mn-cs"/>
              </a:rPr>
              <a:t>All data published by the UW Libraries will be stored within the </a:t>
            </a:r>
            <a:r>
              <a:rPr lang="en-US" sz="1200" kern="1200" dirty="0" err="1" smtClean="0">
                <a:solidFill>
                  <a:schemeClr val="tx1"/>
                </a:solidFill>
                <a:effectLst/>
                <a:latin typeface="+mn-lt"/>
                <a:ea typeface="+mn-ea"/>
                <a:cs typeface="+mn-cs"/>
              </a:rPr>
              <a:t>PetaLibrary</a:t>
            </a:r>
            <a:r>
              <a:rPr lang="en-US" sz="1200" kern="1200" dirty="0" smtClean="0">
                <a:solidFill>
                  <a:schemeClr val="tx1"/>
                </a:solidFill>
                <a:effectLst/>
                <a:latin typeface="+mn-lt"/>
                <a:ea typeface="+mn-ea"/>
                <a:cs typeface="+mn-cs"/>
              </a:rPr>
              <a:t> infrastructure, and therefore </a:t>
            </a:r>
            <a:r>
              <a:rPr lang="en-US" sz="1200" kern="1200" dirty="0" err="1" smtClean="0">
                <a:solidFill>
                  <a:schemeClr val="tx1"/>
                </a:solidFill>
                <a:effectLst/>
                <a:latin typeface="+mn-lt"/>
                <a:ea typeface="+mn-ea"/>
                <a:cs typeface="+mn-cs"/>
              </a:rPr>
              <a:t>Wyocholar</a:t>
            </a:r>
            <a:r>
              <a:rPr lang="en-US" sz="1200" kern="1200" dirty="0" smtClean="0">
                <a:solidFill>
                  <a:schemeClr val="tx1"/>
                </a:solidFill>
                <a:effectLst/>
                <a:latin typeface="+mn-lt"/>
                <a:ea typeface="+mn-ea"/>
                <a:cs typeface="+mn-cs"/>
              </a:rPr>
              <a:t> will not support data on external infrastructure.</a:t>
            </a:r>
          </a:p>
          <a:p>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18</a:t>
            </a:fld>
            <a:endParaRPr lang="en-US"/>
          </a:p>
        </p:txBody>
      </p:sp>
    </p:spTree>
    <p:extLst>
      <p:ext uri="{BB962C8B-B14F-4D97-AF65-F5344CB8AC3E}">
        <p14:creationId xmlns:p14="http://schemas.microsoft.com/office/powerpoint/2010/main" val="1034326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Could be one, could</a:t>
            </a:r>
            <a:r>
              <a:rPr lang="en-US" baseline="0" dirty="0" smtClean="0"/>
              <a:t> be many</a:t>
            </a:r>
            <a:endParaRPr lang="en-US" dirty="0" smtClean="0"/>
          </a:p>
          <a:p>
            <a:r>
              <a:rPr lang="en-US" dirty="0" smtClean="0"/>
              <a:t>Don’t name it data</a:t>
            </a:r>
          </a:p>
          <a:p>
            <a:endParaRPr lang="en-US" dirty="0" smtClean="0"/>
          </a:p>
          <a:p>
            <a:r>
              <a:rPr lang="en-US" dirty="0" smtClean="0"/>
              <a:t>If dataset is</a:t>
            </a:r>
            <a:r>
              <a:rPr lang="en-US" baseline="0" dirty="0" smtClean="0"/>
              <a:t> too big to email, there are ways to work within ARCC’s infrastructure to make it happen</a:t>
            </a:r>
          </a:p>
          <a:p>
            <a:r>
              <a:rPr lang="en-US" baseline="0" dirty="0" smtClean="0"/>
              <a:t>Abstract and keywords aren’t required, but highly recommended. We’re indexed by Google, and these will help people find your stuff.</a:t>
            </a:r>
          </a:p>
          <a:p>
            <a:r>
              <a:rPr lang="en-US" baseline="0" dirty="0" smtClean="0"/>
              <a:t>My turnaround time, if you have provided all the documentation, is quite quick. Literally can take as little as ten minutes to enter the record. But this requires THE INFO</a:t>
            </a:r>
          </a:p>
          <a:p>
            <a:r>
              <a:rPr lang="en-US" baseline="0" dirty="0" smtClean="0"/>
              <a:t>Caveat of—sometimes tech breaks. </a:t>
            </a:r>
            <a:endParaRPr lang="en-US" dirty="0"/>
          </a:p>
        </p:txBody>
      </p:sp>
      <p:sp>
        <p:nvSpPr>
          <p:cNvPr id="4" name="Slide Number Placeholder 3"/>
          <p:cNvSpPr>
            <a:spLocks noGrp="1"/>
          </p:cNvSpPr>
          <p:nvPr>
            <p:ph type="sldNum" sz="quarter" idx="10"/>
          </p:nvPr>
        </p:nvSpPr>
        <p:spPr/>
        <p:txBody>
          <a:bodyPr/>
          <a:lstStyle/>
          <a:p>
            <a:fld id="{7BB5C25A-22B2-456F-957D-1C8A44FA35CF}" type="slidenum">
              <a:rPr lang="en-US" smtClean="0"/>
              <a:t>19</a:t>
            </a:fld>
            <a:endParaRPr lang="en-US"/>
          </a:p>
        </p:txBody>
      </p:sp>
    </p:spTree>
    <p:extLst>
      <p:ext uri="{BB962C8B-B14F-4D97-AF65-F5344CB8AC3E}">
        <p14:creationId xmlns:p14="http://schemas.microsoft.com/office/powerpoint/2010/main" val="3800785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4/29/2021</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4/29/2021</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4/29/2021</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osf.io/5gp8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mailto:ssherid3@uwyo.ed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cbowley@uwyo.edu" TargetMode="External"/><Relationship Id="rId2" Type="http://schemas.openxmlformats.org/officeDocument/2006/relationships/hyperlink" Target="https://uwyo.figshare.com/uw-research-data" TargetMode="External"/><Relationship Id="rId1" Type="http://schemas.openxmlformats.org/officeDocument/2006/relationships/slideLayout" Target="../slideLayouts/slideLayout2.xml"/><Relationship Id="rId6" Type="http://schemas.openxmlformats.org/officeDocument/2006/relationships/hyperlink" Target="https://cornell.app.box.com/v/ReadmeTemplate" TargetMode="External"/><Relationship Id="rId5" Type="http://schemas.openxmlformats.org/officeDocument/2006/relationships/hyperlink" Target="https://data.research.cornell.edu/content/readme" TargetMode="External"/><Relationship Id="rId4" Type="http://schemas.openxmlformats.org/officeDocument/2006/relationships/hyperlink" Target="https://libguides.graduateinstitute.ch/rdm/readme"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NUL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ata.research.cornell.edu/content/readm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orcid.org/0000-0002-0885-003X"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hyperlink" Target="https://orcid.o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write a readme</a:t>
            </a:r>
            <a:endParaRPr lang="en-US" dirty="0"/>
          </a:p>
        </p:txBody>
      </p:sp>
      <p:sp>
        <p:nvSpPr>
          <p:cNvPr id="3" name="Subtitle 2"/>
          <p:cNvSpPr>
            <a:spLocks noGrp="1"/>
          </p:cNvSpPr>
          <p:nvPr>
            <p:ph type="subTitle" idx="1"/>
          </p:nvPr>
        </p:nvSpPr>
        <p:spPr/>
        <p:txBody>
          <a:bodyPr>
            <a:normAutofit/>
          </a:bodyPr>
          <a:lstStyle/>
          <a:p>
            <a:r>
              <a:rPr lang="en-US" dirty="0" smtClean="0"/>
              <a:t>(or, storing your research data in the University’s Institutional repository)</a:t>
            </a:r>
          </a:p>
        </p:txBody>
      </p:sp>
      <p:sp>
        <p:nvSpPr>
          <p:cNvPr id="4" name="TextBox 3"/>
          <p:cNvSpPr txBox="1"/>
          <p:nvPr/>
        </p:nvSpPr>
        <p:spPr>
          <a:xfrm>
            <a:off x="5571460" y="5528928"/>
            <a:ext cx="6003280" cy="707886"/>
          </a:xfrm>
          <a:prstGeom prst="rect">
            <a:avLst/>
          </a:prstGeom>
          <a:noFill/>
        </p:spPr>
        <p:txBody>
          <a:bodyPr wrap="square" rtlCol="0">
            <a:spAutoFit/>
          </a:bodyPr>
          <a:lstStyle/>
          <a:p>
            <a:pPr algn="r"/>
            <a:r>
              <a:rPr lang="en-US" sz="2000" dirty="0" smtClean="0">
                <a:solidFill>
                  <a:schemeClr val="bg1"/>
                </a:solidFill>
              </a:rPr>
              <a:t>Shannon Sheridan, Research Data Management Librarian</a:t>
            </a:r>
          </a:p>
          <a:p>
            <a:pPr algn="r"/>
            <a:r>
              <a:rPr lang="en-US" sz="2000" dirty="0" smtClean="0">
                <a:solidFill>
                  <a:schemeClr val="bg1"/>
                </a:solidFill>
              </a:rPr>
              <a:t>April 29, 2021</a:t>
            </a:r>
            <a:endParaRPr lang="en-US" sz="2000" dirty="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91" y="4210259"/>
            <a:ext cx="3701704" cy="2026555"/>
          </a:xfrm>
          <a:prstGeom prst="rect">
            <a:avLst/>
          </a:prstGeom>
        </p:spPr>
      </p:pic>
    </p:spTree>
    <p:extLst>
      <p:ext uri="{BB962C8B-B14F-4D97-AF65-F5344CB8AC3E}">
        <p14:creationId xmlns:p14="http://schemas.microsoft.com/office/powerpoint/2010/main" val="2382657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normAutofit fontScale="92500"/>
          </a:bodyPr>
          <a:lstStyle/>
          <a:p>
            <a:endParaRPr lang="en-US" dirty="0"/>
          </a:p>
          <a:p>
            <a:pPr lvl="1"/>
            <a:r>
              <a:rPr lang="en-US" sz="2600" dirty="0"/>
              <a:t>File naming system (with examples)</a:t>
            </a:r>
            <a:endParaRPr lang="en-US" sz="3900" dirty="0"/>
          </a:p>
          <a:p>
            <a:pPr lvl="1"/>
            <a:r>
              <a:rPr lang="en-US" sz="2600" dirty="0"/>
              <a:t>Folder structure</a:t>
            </a:r>
            <a:endParaRPr lang="en-US" sz="3900" dirty="0"/>
          </a:p>
          <a:p>
            <a:pPr lvl="1"/>
            <a:r>
              <a:rPr lang="en-US" sz="2600" dirty="0"/>
              <a:t>Relationships and dependencies between files</a:t>
            </a:r>
            <a:endParaRPr lang="en-US" sz="3900" dirty="0"/>
          </a:p>
          <a:p>
            <a:pPr lvl="1"/>
            <a:r>
              <a:rPr lang="en-US" sz="2600" dirty="0"/>
              <a:t>Other documentation files of interest within dataset (notes, companion files)</a:t>
            </a:r>
            <a:endParaRPr lang="en-US" sz="3900" dirty="0"/>
          </a:p>
          <a:p>
            <a:pPr lvl="1"/>
            <a:r>
              <a:rPr lang="en-US" sz="2600" dirty="0"/>
              <a:t>For each major file, short description of contents</a:t>
            </a:r>
            <a:endParaRPr lang="en-US" sz="3900" dirty="0"/>
          </a:p>
          <a:p>
            <a:pPr lvl="1"/>
            <a:r>
              <a:rPr lang="en-US" sz="2600" dirty="0"/>
              <a:t>Date of creation of each major file</a:t>
            </a:r>
            <a:endParaRPr lang="en-US" sz="3900" dirty="0"/>
          </a:p>
          <a:p>
            <a:endParaRPr lang="en-US" dirty="0"/>
          </a:p>
        </p:txBody>
      </p:sp>
    </p:spTree>
    <p:extLst>
      <p:ext uri="{BB962C8B-B14F-4D97-AF65-F5344CB8AC3E}">
        <p14:creationId xmlns:p14="http://schemas.microsoft.com/office/powerpoint/2010/main" val="1034187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a:xfrm>
            <a:off x="581192" y="2180496"/>
            <a:ext cx="11029615" cy="4521755"/>
          </a:xfrm>
        </p:spPr>
        <p:txBody>
          <a:bodyPr>
            <a:normAutofit/>
          </a:bodyPr>
          <a:lstStyle/>
          <a:p>
            <a:pPr lvl="1"/>
            <a:r>
              <a:rPr lang="en-US" sz="2400" dirty="0" smtClean="0"/>
              <a:t>Methods </a:t>
            </a:r>
            <a:r>
              <a:rPr lang="en-US" sz="2400" dirty="0"/>
              <a:t>used for data collection (including references, documentation, links)</a:t>
            </a:r>
            <a:endParaRPr lang="en-US" sz="3600" dirty="0"/>
          </a:p>
          <a:p>
            <a:pPr lvl="1"/>
            <a:r>
              <a:rPr lang="en-US" sz="2400" dirty="0"/>
              <a:t>Collection date (or range)</a:t>
            </a:r>
            <a:endParaRPr lang="en-US" sz="3600" dirty="0"/>
          </a:p>
          <a:p>
            <a:pPr lvl="1"/>
            <a:r>
              <a:rPr lang="en-US" sz="2400" dirty="0"/>
              <a:t>Geographic location of collection (if appropriate)</a:t>
            </a:r>
            <a:endParaRPr lang="en-US" sz="3600" dirty="0"/>
          </a:p>
          <a:p>
            <a:pPr lvl="1"/>
            <a:r>
              <a:rPr lang="en-US" sz="2400" dirty="0"/>
              <a:t>Experimental &amp; environmental conditions of collection (if appropriate)</a:t>
            </a:r>
            <a:endParaRPr lang="en-US" sz="3600" dirty="0"/>
          </a:p>
          <a:p>
            <a:pPr lvl="1"/>
            <a:r>
              <a:rPr lang="en-US" sz="2400" dirty="0"/>
              <a:t>Standards and calibration for data collection (if applicable)</a:t>
            </a:r>
            <a:endParaRPr lang="en-US" sz="3600" dirty="0"/>
          </a:p>
          <a:p>
            <a:pPr lvl="1"/>
            <a:r>
              <a:rPr lang="en-US" sz="2400" dirty="0"/>
              <a:t>Uncertainty, precision and accuracy of measurements (if appropriate)</a:t>
            </a:r>
            <a:endParaRPr lang="en-US" sz="3600" dirty="0"/>
          </a:p>
          <a:p>
            <a:pPr lvl="1"/>
            <a:r>
              <a:rPr lang="en-US" sz="2400" dirty="0"/>
              <a:t>Known problems &amp; caveats (sampling, blanks, etc.)</a:t>
            </a:r>
            <a:endParaRPr lang="en-US" sz="3600" dirty="0"/>
          </a:p>
          <a:p>
            <a:endParaRPr lang="en-US" dirty="0"/>
          </a:p>
        </p:txBody>
      </p:sp>
    </p:spTree>
    <p:extLst>
      <p:ext uri="{BB962C8B-B14F-4D97-AF65-F5344CB8AC3E}">
        <p14:creationId xmlns:p14="http://schemas.microsoft.com/office/powerpoint/2010/main" val="183263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Codebook (or data dictionary)</a:t>
            </a:r>
            <a:endParaRPr lang="en-US" dirty="0"/>
          </a:p>
        </p:txBody>
      </p:sp>
      <p:sp>
        <p:nvSpPr>
          <p:cNvPr id="3" name="Content Placeholder 2"/>
          <p:cNvSpPr>
            <a:spLocks noGrp="1"/>
          </p:cNvSpPr>
          <p:nvPr>
            <p:ph idx="1"/>
          </p:nvPr>
        </p:nvSpPr>
        <p:spPr/>
        <p:txBody>
          <a:bodyPr/>
          <a:lstStyle/>
          <a:p>
            <a:pPr lvl="1"/>
            <a:r>
              <a:rPr lang="en-US" sz="2400" dirty="0" smtClean="0"/>
              <a:t>Definition </a:t>
            </a:r>
            <a:r>
              <a:rPr lang="en-US" sz="2400" dirty="0"/>
              <a:t>of codes, symbols and abbreviations used in files</a:t>
            </a:r>
            <a:endParaRPr lang="en-US" sz="3600" dirty="0"/>
          </a:p>
          <a:p>
            <a:pPr lvl="1"/>
            <a:r>
              <a:rPr lang="en-US" sz="2400" dirty="0"/>
              <a:t>List of variables with full name and definition</a:t>
            </a:r>
            <a:endParaRPr lang="en-US" sz="3600" dirty="0"/>
          </a:p>
          <a:p>
            <a:pPr lvl="1"/>
            <a:r>
              <a:rPr lang="en-US" sz="2400" dirty="0"/>
              <a:t>Definition of column headings and row labels for tabular data</a:t>
            </a:r>
            <a:endParaRPr lang="en-US" sz="3600" dirty="0"/>
          </a:p>
          <a:p>
            <a:pPr lvl="1"/>
            <a:r>
              <a:rPr lang="en-US" sz="2400" dirty="0"/>
              <a:t>Measurement units and data formats (e.g. YYYYYMMDD)</a:t>
            </a:r>
            <a:endParaRPr lang="en-US" sz="3600" dirty="0"/>
          </a:p>
          <a:p>
            <a:pPr lvl="1"/>
            <a:r>
              <a:rPr lang="en-US" sz="2400" dirty="0"/>
              <a:t>Treatment of missing data (code, etc.)</a:t>
            </a:r>
            <a:endParaRPr lang="en-US" sz="3600" dirty="0"/>
          </a:p>
          <a:p>
            <a:pPr lvl="1"/>
            <a:r>
              <a:rPr lang="en-US" sz="2400" dirty="0"/>
              <a:t>Example of records for each file type</a:t>
            </a:r>
            <a:endParaRPr lang="en-US" sz="3600" dirty="0"/>
          </a:p>
          <a:p>
            <a:endParaRPr lang="en-US" dirty="0"/>
          </a:p>
        </p:txBody>
      </p:sp>
    </p:spTree>
    <p:extLst>
      <p:ext uri="{BB962C8B-B14F-4D97-AF65-F5344CB8AC3E}">
        <p14:creationId xmlns:p14="http://schemas.microsoft.com/office/powerpoint/2010/main" val="422950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 versioning, quality control</a:t>
            </a:r>
            <a:endParaRPr lang="en-US" dirty="0"/>
          </a:p>
        </p:txBody>
      </p:sp>
      <p:sp>
        <p:nvSpPr>
          <p:cNvPr id="3" name="Content Placeholder 2"/>
          <p:cNvSpPr>
            <a:spLocks noGrp="1"/>
          </p:cNvSpPr>
          <p:nvPr>
            <p:ph idx="1"/>
          </p:nvPr>
        </p:nvSpPr>
        <p:spPr/>
        <p:txBody>
          <a:bodyPr>
            <a:normAutofit/>
          </a:bodyPr>
          <a:lstStyle/>
          <a:p>
            <a:pPr lvl="1"/>
            <a:r>
              <a:rPr lang="en-US" sz="2400" dirty="0" smtClean="0"/>
              <a:t>Methods </a:t>
            </a:r>
            <a:r>
              <a:rPr lang="en-US" sz="2400" dirty="0"/>
              <a:t>used for data processing</a:t>
            </a:r>
            <a:endParaRPr lang="en-US" sz="3600" dirty="0"/>
          </a:p>
          <a:p>
            <a:pPr lvl="1"/>
            <a:r>
              <a:rPr lang="en-US" sz="2400" dirty="0"/>
              <a:t>Software used in data collection and processing, including version numbers</a:t>
            </a:r>
            <a:endParaRPr lang="en-US" sz="3600" dirty="0"/>
          </a:p>
          <a:p>
            <a:pPr lvl="1"/>
            <a:r>
              <a:rPr lang="en-US" sz="2400" dirty="0"/>
              <a:t>File formats used in the dataset &amp; recommended software</a:t>
            </a:r>
            <a:endParaRPr lang="en-US" sz="3600" dirty="0"/>
          </a:p>
          <a:p>
            <a:pPr lvl="1"/>
            <a:r>
              <a:rPr lang="en-US" sz="2400" dirty="0"/>
              <a:t>Quality control procedure applied</a:t>
            </a:r>
            <a:endParaRPr lang="en-US" sz="3600" dirty="0"/>
          </a:p>
          <a:p>
            <a:pPr lvl="1"/>
            <a:r>
              <a:rPr lang="en-US" sz="2400" dirty="0"/>
              <a:t>Description of file versioning system if appropriate</a:t>
            </a:r>
            <a:endParaRPr lang="en-US" sz="3600" dirty="0"/>
          </a:p>
          <a:p>
            <a:pPr lvl="1"/>
            <a:r>
              <a:rPr lang="en-US" sz="2400" dirty="0"/>
              <a:t>Dataset changelog</a:t>
            </a:r>
            <a:endParaRPr lang="en-US" sz="3600" dirty="0"/>
          </a:p>
          <a:p>
            <a:endParaRPr lang="en-US" dirty="0"/>
          </a:p>
        </p:txBody>
      </p:sp>
    </p:spTree>
    <p:extLst>
      <p:ext uri="{BB962C8B-B14F-4D97-AF65-F5344CB8AC3E}">
        <p14:creationId xmlns:p14="http://schemas.microsoft.com/office/powerpoint/2010/main" val="215117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Readme best practices</a:t>
            </a:r>
            <a:endParaRPr lang="en-US" dirty="0"/>
          </a:p>
        </p:txBody>
      </p:sp>
      <p:sp>
        <p:nvSpPr>
          <p:cNvPr id="3" name="Content Placeholder 2"/>
          <p:cNvSpPr>
            <a:spLocks noGrp="1"/>
          </p:cNvSpPr>
          <p:nvPr>
            <p:ph idx="1"/>
          </p:nvPr>
        </p:nvSpPr>
        <p:spPr/>
        <p:txBody>
          <a:bodyPr>
            <a:normAutofit/>
          </a:bodyPr>
          <a:lstStyle/>
          <a:p>
            <a:r>
              <a:rPr lang="en-US" sz="2000" dirty="0"/>
              <a:t>Create one readme file for each data file, whenever </a:t>
            </a:r>
            <a:r>
              <a:rPr lang="en-US" sz="2000" dirty="0" smtClean="0"/>
              <a:t>possible</a:t>
            </a:r>
          </a:p>
          <a:p>
            <a:r>
              <a:rPr lang="en-US" sz="2000" dirty="0" smtClean="0"/>
              <a:t>Name </a:t>
            </a:r>
            <a:r>
              <a:rPr lang="en-US" sz="2000" dirty="0"/>
              <a:t>the readme so that it is easily associated with the data file(s) it </a:t>
            </a:r>
            <a:r>
              <a:rPr lang="en-US" sz="2000" dirty="0" smtClean="0"/>
              <a:t>describes</a:t>
            </a:r>
            <a:endParaRPr lang="en-US" sz="2000" dirty="0"/>
          </a:p>
          <a:p>
            <a:r>
              <a:rPr lang="en-US" sz="2000" dirty="0"/>
              <a:t>Write your readme document as a plain text </a:t>
            </a:r>
            <a:r>
              <a:rPr lang="en-US" sz="2000" dirty="0" smtClean="0"/>
              <a:t>file</a:t>
            </a:r>
          </a:p>
          <a:p>
            <a:r>
              <a:rPr lang="en-US" sz="2000" dirty="0" smtClean="0"/>
              <a:t>Format </a:t>
            </a:r>
            <a:r>
              <a:rPr lang="en-US" sz="2000" dirty="0"/>
              <a:t>multiple readme files </a:t>
            </a:r>
            <a:r>
              <a:rPr lang="en-US" sz="2000" dirty="0" smtClean="0"/>
              <a:t>identically</a:t>
            </a:r>
          </a:p>
          <a:p>
            <a:r>
              <a:rPr lang="en-US" sz="2000" dirty="0" smtClean="0"/>
              <a:t>Use </a:t>
            </a:r>
            <a:r>
              <a:rPr lang="en-US" sz="2000" dirty="0"/>
              <a:t>standardized date </a:t>
            </a:r>
            <a:r>
              <a:rPr lang="en-US" sz="2000" dirty="0" smtClean="0"/>
              <a:t>formats</a:t>
            </a:r>
          </a:p>
          <a:p>
            <a:r>
              <a:rPr lang="en-US" sz="2000" dirty="0" smtClean="0"/>
              <a:t>Follow </a:t>
            </a:r>
            <a:r>
              <a:rPr lang="en-US" sz="2000" dirty="0"/>
              <a:t>the scientific conventions for your discipline for taxonomic, geospatial and geologic names and </a:t>
            </a:r>
            <a:r>
              <a:rPr lang="en-US" sz="2000" dirty="0" smtClean="0"/>
              <a:t>keywords</a:t>
            </a:r>
            <a:endParaRPr lang="en-US" sz="2000" dirty="0"/>
          </a:p>
        </p:txBody>
      </p:sp>
    </p:spTree>
    <p:extLst>
      <p:ext uri="{BB962C8B-B14F-4D97-AF65-F5344CB8AC3E}">
        <p14:creationId xmlns:p14="http://schemas.microsoft.com/office/powerpoint/2010/main" val="22486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some readmes…</a:t>
            </a:r>
            <a:endParaRPr lang="en-US" dirty="0"/>
          </a:p>
        </p:txBody>
      </p:sp>
      <p:sp>
        <p:nvSpPr>
          <p:cNvPr id="3" name="Content Placeholder 2"/>
          <p:cNvSpPr>
            <a:spLocks noGrp="1"/>
          </p:cNvSpPr>
          <p:nvPr>
            <p:ph idx="1"/>
          </p:nvPr>
        </p:nvSpPr>
        <p:spPr/>
        <p:txBody>
          <a:bodyPr>
            <a:normAutofit/>
          </a:bodyPr>
          <a:lstStyle/>
          <a:p>
            <a:r>
              <a:rPr lang="en-US" sz="3600" dirty="0">
                <a:hlinkClick r:id="rId3"/>
              </a:rPr>
              <a:t>https://osf.io/5gp8t/</a:t>
            </a:r>
            <a:endParaRPr lang="en-US" sz="3600" dirty="0"/>
          </a:p>
        </p:txBody>
      </p:sp>
    </p:spTree>
    <p:extLst>
      <p:ext uri="{BB962C8B-B14F-4D97-AF65-F5344CB8AC3E}">
        <p14:creationId xmlns:p14="http://schemas.microsoft.com/office/powerpoint/2010/main" val="3819639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WyoScholar</a:t>
            </a:r>
            <a:endParaRPr lang="en-US" dirty="0"/>
          </a:p>
        </p:txBody>
      </p:sp>
      <p:sp>
        <p:nvSpPr>
          <p:cNvPr id="3" name="Text Placeholder 2"/>
          <p:cNvSpPr>
            <a:spLocks noGrp="1"/>
          </p:cNvSpPr>
          <p:nvPr>
            <p:ph type="body" idx="1"/>
          </p:nvPr>
        </p:nvSpPr>
        <p:spPr/>
        <p:txBody>
          <a:bodyPr/>
          <a:lstStyle/>
          <a:p>
            <a:r>
              <a:rPr lang="en-US" dirty="0" smtClean="0"/>
              <a:t>Depositing your data and more</a:t>
            </a:r>
            <a:endParaRPr lang="en-US" dirty="0"/>
          </a:p>
        </p:txBody>
      </p:sp>
    </p:spTree>
    <p:extLst>
      <p:ext uri="{BB962C8B-B14F-4D97-AF65-F5344CB8AC3E}">
        <p14:creationId xmlns:p14="http://schemas.microsoft.com/office/powerpoint/2010/main" val="17240565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Wyoscholar</a:t>
            </a:r>
            <a:r>
              <a:rPr lang="en-US" dirty="0" smtClean="0"/>
              <a:t>?</a:t>
            </a:r>
            <a:endParaRPr lang="en-US" dirty="0"/>
          </a:p>
        </p:txBody>
      </p:sp>
      <p:sp>
        <p:nvSpPr>
          <p:cNvPr id="3" name="Content Placeholder 2"/>
          <p:cNvSpPr>
            <a:spLocks noGrp="1"/>
          </p:cNvSpPr>
          <p:nvPr>
            <p:ph sz="half" idx="1"/>
          </p:nvPr>
        </p:nvSpPr>
        <p:spPr>
          <a:xfrm>
            <a:off x="581193" y="2131976"/>
            <a:ext cx="6953088" cy="3633047"/>
          </a:xfrm>
        </p:spPr>
        <p:txBody>
          <a:bodyPr/>
          <a:lstStyle/>
          <a:p>
            <a:r>
              <a:rPr lang="en-US" sz="2400" dirty="0" err="1" smtClean="0"/>
              <a:t>UWyo</a:t>
            </a:r>
            <a:r>
              <a:rPr lang="en-US" sz="2400" dirty="0" smtClean="0"/>
              <a:t> Libraries and ARCC</a:t>
            </a:r>
          </a:p>
          <a:p>
            <a:r>
              <a:rPr lang="en-US" sz="2400" dirty="0" smtClean="0"/>
              <a:t>Institutional repository</a:t>
            </a:r>
          </a:p>
          <a:p>
            <a:pPr lvl="1"/>
            <a:r>
              <a:rPr lang="en-US" sz="2000" dirty="0" smtClean="0"/>
              <a:t>Publications</a:t>
            </a:r>
          </a:p>
          <a:p>
            <a:pPr lvl="1"/>
            <a:r>
              <a:rPr lang="en-US" sz="2000" dirty="0" smtClean="0"/>
              <a:t>Data</a:t>
            </a:r>
          </a:p>
          <a:p>
            <a:r>
              <a:rPr lang="en-US" sz="2400" dirty="0" err="1" smtClean="0"/>
              <a:t>Figshare</a:t>
            </a:r>
            <a:r>
              <a:rPr lang="en-US" sz="2400" dirty="0" smtClean="0"/>
              <a:t> </a:t>
            </a:r>
            <a:r>
              <a:rPr lang="en-US" sz="2400" smtClean="0"/>
              <a:t>instance </a:t>
            </a:r>
            <a:endParaRPr lang="en-US" sz="2400"/>
          </a:p>
          <a:p>
            <a:r>
              <a:rPr lang="en-US" sz="2400" smtClean="0"/>
              <a:t>Open </a:t>
            </a:r>
            <a:r>
              <a:rPr lang="en-US" sz="2400" dirty="0" smtClean="0"/>
              <a:t>access</a:t>
            </a:r>
          </a:p>
          <a:p>
            <a:endParaRPr lang="en-US" dirty="0" smtClean="0"/>
          </a:p>
        </p:txBody>
      </p:sp>
      <p:pic>
        <p:nvPicPr>
          <p:cNvPr id="1028" name="Picture 4" descr="Image result for university libraries uwyo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8716" y="2280976"/>
            <a:ext cx="2158561" cy="120159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arcc uwyo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75177" y="3763336"/>
            <a:ext cx="1439041" cy="113684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212" y="2131976"/>
            <a:ext cx="3420693" cy="3420693"/>
          </a:xfrm>
          <a:prstGeom prst="rect">
            <a:avLst/>
          </a:prstGeom>
        </p:spPr>
      </p:pic>
    </p:spTree>
    <p:extLst>
      <p:ext uri="{BB962C8B-B14F-4D97-AF65-F5344CB8AC3E}">
        <p14:creationId xmlns:p14="http://schemas.microsoft.com/office/powerpoint/2010/main" val="2246104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my data go in </a:t>
            </a:r>
            <a:r>
              <a:rPr lang="en-US" dirty="0" err="1" smtClean="0"/>
              <a:t>Wyoscholar</a:t>
            </a:r>
            <a:r>
              <a:rPr lang="en-US" dirty="0" smtClean="0"/>
              <a:t>?</a:t>
            </a:r>
            <a:endParaRPr lang="en-US" dirty="0"/>
          </a:p>
        </p:txBody>
      </p:sp>
      <p:sp>
        <p:nvSpPr>
          <p:cNvPr id="3" name="Text Placeholder 2"/>
          <p:cNvSpPr>
            <a:spLocks noGrp="1"/>
          </p:cNvSpPr>
          <p:nvPr>
            <p:ph type="body" idx="1"/>
          </p:nvPr>
        </p:nvSpPr>
        <p:spPr/>
        <p:txBody>
          <a:bodyPr/>
          <a:lstStyle/>
          <a:p>
            <a:r>
              <a:rPr lang="en-US" dirty="0" smtClean="0"/>
              <a:t>Yes, it can!</a:t>
            </a:r>
            <a:endParaRPr lang="en-US" dirty="0"/>
          </a:p>
        </p:txBody>
      </p:sp>
      <p:sp>
        <p:nvSpPr>
          <p:cNvPr id="4" name="Content Placeholder 3"/>
          <p:cNvSpPr>
            <a:spLocks noGrp="1"/>
          </p:cNvSpPr>
          <p:nvPr>
            <p:ph sz="half" idx="2"/>
          </p:nvPr>
        </p:nvSpPr>
        <p:spPr/>
        <p:txBody>
          <a:bodyPr>
            <a:normAutofit fontScale="92500"/>
          </a:bodyPr>
          <a:lstStyle/>
          <a:p>
            <a:r>
              <a:rPr lang="en-US" dirty="0" smtClean="0"/>
              <a:t>Research data connected to the University of Wyoming</a:t>
            </a:r>
          </a:p>
          <a:p>
            <a:r>
              <a:rPr lang="en-US" dirty="0" smtClean="0"/>
              <a:t>Original </a:t>
            </a:r>
            <a:r>
              <a:rPr lang="en-US" dirty="0"/>
              <a:t>sources or materials (born digital or converted to digital) </a:t>
            </a:r>
            <a:r>
              <a:rPr lang="en-US" dirty="0" smtClean="0"/>
              <a:t>created </a:t>
            </a:r>
            <a:r>
              <a:rPr lang="en-US" dirty="0"/>
              <a:t>or gathered in the process of your research. </a:t>
            </a:r>
            <a:r>
              <a:rPr lang="en-US" dirty="0" smtClean="0"/>
              <a:t>May </a:t>
            </a:r>
            <a:r>
              <a:rPr lang="en-US" dirty="0"/>
              <a:t>be numeric or qualitative, structured or </a:t>
            </a:r>
            <a:r>
              <a:rPr lang="en-US" dirty="0" smtClean="0"/>
              <a:t>unstructured. </a:t>
            </a:r>
            <a:r>
              <a:rPr lang="en-US" dirty="0"/>
              <a:t>Supplementary software code and documentation used to provide context for the data may also be included. </a:t>
            </a:r>
            <a:endParaRPr lang="en-US" dirty="0" smtClean="0"/>
          </a:p>
          <a:p>
            <a:r>
              <a:rPr lang="en-US" dirty="0" smtClean="0"/>
              <a:t>.zip files (within which any file can be placed)</a:t>
            </a:r>
          </a:p>
          <a:p>
            <a:r>
              <a:rPr lang="en-US" dirty="0"/>
              <a:t>.pdf, .jpg, .mp3, and .mp4.</a:t>
            </a:r>
          </a:p>
          <a:p>
            <a:endParaRPr lang="en-US" dirty="0" smtClean="0"/>
          </a:p>
          <a:p>
            <a:endParaRPr lang="en-US" dirty="0"/>
          </a:p>
        </p:txBody>
      </p:sp>
      <p:sp>
        <p:nvSpPr>
          <p:cNvPr id="5" name="Text Placeholder 4"/>
          <p:cNvSpPr>
            <a:spLocks noGrp="1"/>
          </p:cNvSpPr>
          <p:nvPr>
            <p:ph type="body" sz="quarter" idx="3"/>
          </p:nvPr>
        </p:nvSpPr>
        <p:spPr/>
        <p:txBody>
          <a:bodyPr/>
          <a:lstStyle/>
          <a:p>
            <a:r>
              <a:rPr lang="en-US" dirty="0" smtClean="0"/>
              <a:t>Out of scope</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Publication-ready data</a:t>
            </a:r>
          </a:p>
          <a:p>
            <a:r>
              <a:rPr lang="en-US" dirty="0" smtClean="0"/>
              <a:t>Data </a:t>
            </a:r>
            <a:r>
              <a:rPr lang="en-US" dirty="0"/>
              <a:t>that contain sensitive, restricted, or confidential information </a:t>
            </a:r>
            <a:endParaRPr lang="en-US" dirty="0" smtClean="0"/>
          </a:p>
          <a:p>
            <a:r>
              <a:rPr lang="en-US" dirty="0" smtClean="0"/>
              <a:t>Data </a:t>
            </a:r>
            <a:r>
              <a:rPr lang="en-US" dirty="0"/>
              <a:t>that do not include a minimal level of </a:t>
            </a:r>
            <a:r>
              <a:rPr lang="en-US" dirty="0" smtClean="0"/>
              <a:t>description</a:t>
            </a:r>
          </a:p>
          <a:p>
            <a:r>
              <a:rPr lang="en-US" dirty="0" smtClean="0"/>
              <a:t>Dynamic </a:t>
            </a:r>
            <a:r>
              <a:rPr lang="en-US" dirty="0"/>
              <a:t>data (continuously updated data) </a:t>
            </a:r>
            <a:endParaRPr lang="en-US" dirty="0" smtClean="0"/>
          </a:p>
          <a:p>
            <a:r>
              <a:rPr lang="en-US" dirty="0" smtClean="0"/>
              <a:t>Record-only deposits</a:t>
            </a:r>
          </a:p>
          <a:p>
            <a:r>
              <a:rPr lang="en-US" dirty="0" smtClean="0"/>
              <a:t>Data on </a:t>
            </a:r>
            <a:r>
              <a:rPr lang="en-US" dirty="0"/>
              <a:t>external infrastructure.</a:t>
            </a:r>
          </a:p>
          <a:p>
            <a:endParaRPr lang="en-US" dirty="0"/>
          </a:p>
        </p:txBody>
      </p:sp>
    </p:spTree>
    <p:extLst>
      <p:ext uri="{BB962C8B-B14F-4D97-AF65-F5344CB8AC3E}">
        <p14:creationId xmlns:p14="http://schemas.microsoft.com/office/powerpoint/2010/main" val="172272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deposit in </a:t>
            </a:r>
            <a:r>
              <a:rPr lang="en-US" dirty="0" err="1" smtClean="0"/>
              <a:t>Wyoscholar</a:t>
            </a:r>
            <a:endParaRPr lang="en-US" dirty="0"/>
          </a:p>
        </p:txBody>
      </p:sp>
      <p:sp>
        <p:nvSpPr>
          <p:cNvPr id="3" name="Content Placeholder 2"/>
          <p:cNvSpPr>
            <a:spLocks noGrp="1"/>
          </p:cNvSpPr>
          <p:nvPr>
            <p:ph idx="1"/>
          </p:nvPr>
        </p:nvSpPr>
        <p:spPr>
          <a:xfrm>
            <a:off x="581192" y="2180496"/>
            <a:ext cx="11029615" cy="4431319"/>
          </a:xfrm>
        </p:spPr>
        <p:txBody>
          <a:bodyPr>
            <a:normAutofit lnSpcReduction="10000"/>
          </a:bodyPr>
          <a:lstStyle/>
          <a:p>
            <a:r>
              <a:rPr lang="en-US" sz="2400" dirty="0" smtClean="0"/>
              <a:t>Create a ReadMe file for each data file within your deposit</a:t>
            </a:r>
          </a:p>
          <a:p>
            <a:pPr lvl="1"/>
            <a:r>
              <a:rPr lang="en-US" sz="2000" dirty="0" smtClean="0"/>
              <a:t>Name it so it’s easily associated with its data file</a:t>
            </a:r>
          </a:p>
          <a:p>
            <a:r>
              <a:rPr lang="en-US" sz="2400" dirty="0"/>
              <a:t>Have all your data </a:t>
            </a:r>
            <a:r>
              <a:rPr lang="en-US" sz="2400" dirty="0" smtClean="0"/>
              <a:t>and documentation in </a:t>
            </a:r>
            <a:r>
              <a:rPr lang="en-US" sz="2400" dirty="0"/>
              <a:t>one zipped file with a unique </a:t>
            </a:r>
            <a:r>
              <a:rPr lang="en-US" sz="2400" dirty="0" smtClean="0"/>
              <a:t>name</a:t>
            </a:r>
          </a:p>
          <a:p>
            <a:pPr lvl="1"/>
            <a:r>
              <a:rPr lang="en-US" sz="2000" dirty="0"/>
              <a:t>Data</a:t>
            </a:r>
          </a:p>
          <a:p>
            <a:pPr lvl="1"/>
            <a:r>
              <a:rPr lang="en-US" sz="2000" dirty="0"/>
              <a:t>ReadMe</a:t>
            </a:r>
          </a:p>
          <a:p>
            <a:pPr lvl="1"/>
            <a:r>
              <a:rPr lang="en-US" sz="2000" dirty="0"/>
              <a:t>Data </a:t>
            </a:r>
            <a:r>
              <a:rPr lang="en-US" sz="2000" dirty="0" smtClean="0"/>
              <a:t>dictionaries</a:t>
            </a:r>
          </a:p>
          <a:p>
            <a:r>
              <a:rPr lang="en-US" sz="2400" dirty="0" smtClean="0"/>
              <a:t>Save copy of ReadMe</a:t>
            </a:r>
          </a:p>
          <a:p>
            <a:r>
              <a:rPr lang="en-US" sz="2400" dirty="0" smtClean="0"/>
              <a:t>Email me at </a:t>
            </a:r>
            <a:r>
              <a:rPr lang="en-US" sz="2400" dirty="0" smtClean="0">
                <a:hlinkClick r:id="rId3"/>
              </a:rPr>
              <a:t>ssherid3@uwyo.edu</a:t>
            </a:r>
            <a:r>
              <a:rPr lang="en-US" sz="2400" dirty="0" smtClean="0"/>
              <a:t> with your ReadMe, data file, abstract, keywords, and </a:t>
            </a:r>
            <a:r>
              <a:rPr lang="en-US" sz="2400" smtClean="0"/>
              <a:t>license preferences</a:t>
            </a:r>
            <a:endParaRPr lang="en-US" sz="2400" dirty="0" smtClean="0"/>
          </a:p>
          <a:p>
            <a:r>
              <a:rPr lang="en-US" sz="2400" dirty="0" smtClean="0"/>
              <a:t>After ingest, you receive a DOI!</a:t>
            </a:r>
          </a:p>
          <a:p>
            <a:endParaRPr lang="en-US" dirty="0"/>
          </a:p>
        </p:txBody>
      </p:sp>
    </p:spTree>
    <p:extLst>
      <p:ext uri="{BB962C8B-B14F-4D97-AF65-F5344CB8AC3E}">
        <p14:creationId xmlns:p14="http://schemas.microsoft.com/office/powerpoint/2010/main" val="4186300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sz="2800" dirty="0" smtClean="0"/>
              <a:t>Walk through the parts of a ReadMe</a:t>
            </a:r>
          </a:p>
          <a:p>
            <a:r>
              <a:rPr lang="en-US" sz="2800" dirty="0" smtClean="0"/>
              <a:t>Discuss what makes a good ReadMe, and what does not</a:t>
            </a:r>
          </a:p>
          <a:p>
            <a:r>
              <a:rPr lang="en-US" sz="2800" dirty="0" smtClean="0"/>
              <a:t>Examine some real </a:t>
            </a:r>
            <a:r>
              <a:rPr lang="en-US" sz="2800" dirty="0" err="1" smtClean="0"/>
              <a:t>ReadMes</a:t>
            </a:r>
            <a:endParaRPr lang="en-US" sz="2800" dirty="0" smtClean="0"/>
          </a:p>
          <a:p>
            <a:r>
              <a:rPr lang="en-US" sz="2800" dirty="0" smtClean="0"/>
              <a:t>How to deposit data in </a:t>
            </a:r>
            <a:r>
              <a:rPr lang="en-US" sz="2800" dirty="0" err="1" smtClean="0"/>
              <a:t>WyoScholar</a:t>
            </a:r>
            <a:endParaRPr lang="en-US" sz="2800" dirty="0" smtClean="0"/>
          </a:p>
          <a:p>
            <a:endParaRPr lang="en-US" dirty="0"/>
          </a:p>
        </p:txBody>
      </p:sp>
    </p:spTree>
    <p:extLst>
      <p:ext uri="{BB962C8B-B14F-4D97-AF65-F5344CB8AC3E}">
        <p14:creationId xmlns:p14="http://schemas.microsoft.com/office/powerpoint/2010/main" val="630958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idx="1"/>
          </p:nvPr>
        </p:nvSpPr>
        <p:spPr/>
        <p:txBody>
          <a:bodyPr/>
          <a:lstStyle/>
          <a:p>
            <a:r>
              <a:rPr lang="en-US" dirty="0" err="1" smtClean="0">
                <a:hlinkClick r:id="rId2"/>
              </a:rPr>
              <a:t>WyoScholar</a:t>
            </a:r>
            <a:endParaRPr lang="en-US" dirty="0"/>
          </a:p>
          <a:p>
            <a:r>
              <a:rPr lang="en-US" dirty="0"/>
              <a:t>Interested in </a:t>
            </a:r>
            <a:r>
              <a:rPr lang="en-US"/>
              <a:t>an </a:t>
            </a:r>
            <a:r>
              <a:rPr lang="en-US" smtClean="0"/>
              <a:t>ORCID</a:t>
            </a:r>
            <a:r>
              <a:rPr lang="en-US" dirty="0"/>
              <a:t>? Contact Digital Scholarship Librarian Chealsye Bowley (</a:t>
            </a:r>
            <a:r>
              <a:rPr lang="en-US" dirty="0" smtClean="0">
                <a:hlinkClick r:id="rId3"/>
              </a:rPr>
              <a:t>cbowley@uwyo.edu</a:t>
            </a:r>
            <a:r>
              <a:rPr lang="en-US" dirty="0" smtClean="0"/>
              <a:t>) </a:t>
            </a:r>
            <a:endParaRPr lang="en-US" dirty="0"/>
          </a:p>
          <a:p>
            <a:r>
              <a:rPr lang="en-US" dirty="0" smtClean="0">
                <a:hlinkClick r:id="rId4"/>
              </a:rPr>
              <a:t>The Graduate Institute of Geneva</a:t>
            </a:r>
            <a:endParaRPr lang="en-US" dirty="0" smtClean="0"/>
          </a:p>
          <a:p>
            <a:r>
              <a:rPr lang="en-US" dirty="0" smtClean="0">
                <a:hlinkClick r:id="rId5"/>
              </a:rPr>
              <a:t>Cornell University Research Data Management Service Group</a:t>
            </a:r>
            <a:endParaRPr lang="en-US" dirty="0" smtClean="0"/>
          </a:p>
          <a:p>
            <a:r>
              <a:rPr lang="en-US" dirty="0" smtClean="0">
                <a:hlinkClick r:id="rId6"/>
              </a:rPr>
              <a:t>Cornell ReadMe template</a:t>
            </a:r>
            <a:endParaRPr lang="en-US" dirty="0" smtClean="0"/>
          </a:p>
        </p:txBody>
      </p:sp>
    </p:spTree>
    <p:extLst>
      <p:ext uri="{BB962C8B-B14F-4D97-AF65-F5344CB8AC3E}">
        <p14:creationId xmlns:p14="http://schemas.microsoft.com/office/powerpoint/2010/main" val="11249525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1639060"/>
            <a:ext cx="11029615" cy="1497507"/>
          </a:xfrm>
        </p:spPr>
        <p:txBody>
          <a:bodyPr>
            <a:normAutofit/>
          </a:bodyPr>
          <a:lstStyle/>
          <a:p>
            <a:r>
              <a:rPr lang="en-US" sz="4800" dirty="0" smtClean="0"/>
              <a:t>Thank you!</a:t>
            </a:r>
            <a:endParaRPr lang="en-US" sz="4800" dirty="0"/>
          </a:p>
        </p:txBody>
      </p:sp>
      <p:sp>
        <p:nvSpPr>
          <p:cNvPr id="3" name="Text Placeholder 2"/>
          <p:cNvSpPr>
            <a:spLocks noGrp="1"/>
          </p:cNvSpPr>
          <p:nvPr>
            <p:ph type="body" idx="1"/>
          </p:nvPr>
        </p:nvSpPr>
        <p:spPr>
          <a:xfrm>
            <a:off x="581192" y="3535577"/>
            <a:ext cx="11029615" cy="600556"/>
          </a:xfrm>
        </p:spPr>
        <p:txBody>
          <a:bodyPr>
            <a:noAutofit/>
          </a:bodyPr>
          <a:lstStyle/>
          <a:p>
            <a:r>
              <a:rPr lang="en-US" sz="2400" dirty="0" smtClean="0"/>
              <a:t>Shannon Sheridan </a:t>
            </a:r>
          </a:p>
          <a:p>
            <a:r>
              <a:rPr lang="en-US" sz="2400" dirty="0" smtClean="0"/>
              <a:t>Data management librarian</a:t>
            </a:r>
            <a:endParaRPr lang="en-US" sz="2400" dirty="0"/>
          </a:p>
        </p:txBody>
      </p:sp>
      <p:pic>
        <p:nvPicPr>
          <p:cNvPr id="5" name="Graphic 9" descr="Smart Phone" title="Icon - Presenter Phone Number">
            <a:extLst>
              <a:ext uri="{FF2B5EF4-FFF2-40B4-BE49-F238E27FC236}">
                <a16:creationId xmlns:a16="http://schemas.microsoft.com/office/drawing/2014/main" id="{A29DE31C-E099-4579-BB03-675E0A40C5F2}"/>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7068856" y="3535577"/>
            <a:ext cx="379509" cy="379509"/>
          </a:xfrm>
          <a:prstGeom prst="rect">
            <a:avLst/>
          </a:prstGeom>
        </p:spPr>
      </p:pic>
      <p:sp>
        <p:nvSpPr>
          <p:cNvPr id="6" name="Text Placeholder 4">
            <a:extLst>
              <a:ext uri="{FF2B5EF4-FFF2-40B4-BE49-F238E27FC236}">
                <a16:creationId xmlns:a16="http://schemas.microsoft.com/office/drawing/2014/main" id="{11265965-2271-4C1C-BD0A-6F85F80FF9A6}"/>
              </a:ext>
            </a:extLst>
          </p:cNvPr>
          <p:cNvSpPr txBox="1">
            <a:spLocks/>
          </p:cNvSpPr>
          <p:nvPr/>
        </p:nvSpPr>
        <p:spPr>
          <a:xfrm>
            <a:off x="7448365" y="3561215"/>
            <a:ext cx="2910342" cy="238016"/>
          </a:xfrm>
          <a:prstGeom prst="rect">
            <a:avLst/>
          </a:prstGeom>
        </p:spPr>
        <p:txBody>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None/>
            </a:pPr>
            <a:r>
              <a:rPr lang="en-US" dirty="0" smtClean="0"/>
              <a:t>307-766-6867</a:t>
            </a:r>
            <a:endParaRPr lang="en-US" dirty="0"/>
          </a:p>
        </p:txBody>
      </p:sp>
      <p:pic>
        <p:nvPicPr>
          <p:cNvPr id="7" name="Graphic 8" descr="Envelope" title="Icon Presenter Email">
            <a:extLst>
              <a:ext uri="{FF2B5EF4-FFF2-40B4-BE49-F238E27FC236}">
                <a16:creationId xmlns:a16="http://schemas.microsoft.com/office/drawing/2014/main" id="{773C1382-ACE1-460F-A1B6-AB761A7D2E6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7068856" y="4142438"/>
            <a:ext cx="379509" cy="379509"/>
          </a:xfrm>
          <a:prstGeom prst="rect">
            <a:avLst/>
          </a:prstGeom>
        </p:spPr>
      </p:pic>
      <p:sp>
        <p:nvSpPr>
          <p:cNvPr id="8" name="Text Placeholder 5">
            <a:extLst>
              <a:ext uri="{FF2B5EF4-FFF2-40B4-BE49-F238E27FC236}">
                <a16:creationId xmlns:a16="http://schemas.microsoft.com/office/drawing/2014/main" id="{50A3BCC3-A277-4C0B-9EBA-EB53990D8EBD}"/>
              </a:ext>
            </a:extLst>
          </p:cNvPr>
          <p:cNvSpPr txBox="1">
            <a:spLocks/>
          </p:cNvSpPr>
          <p:nvPr/>
        </p:nvSpPr>
        <p:spPr>
          <a:xfrm>
            <a:off x="7448365" y="4127649"/>
            <a:ext cx="2910342" cy="238016"/>
          </a:xfrm>
          <a:prstGeom prst="rect">
            <a:avLst/>
          </a:prstGeom>
        </p:spPr>
        <p:txBody>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None/>
            </a:pPr>
            <a:r>
              <a:rPr lang="en-US" dirty="0" smtClean="0"/>
              <a:t>ssherid3@uwyo.edu</a:t>
            </a:r>
            <a:endParaRPr lang="en-US" dirty="0"/>
          </a:p>
        </p:txBody>
      </p:sp>
    </p:spTree>
    <p:extLst>
      <p:ext uri="{BB962C8B-B14F-4D97-AF65-F5344CB8AC3E}">
        <p14:creationId xmlns:p14="http://schemas.microsoft.com/office/powerpoint/2010/main" val="212880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questions to get started	</a:t>
            </a:r>
            <a:endParaRPr lang="en-US" dirty="0"/>
          </a:p>
        </p:txBody>
      </p:sp>
      <p:sp>
        <p:nvSpPr>
          <p:cNvPr id="3" name="Content Placeholder 2"/>
          <p:cNvSpPr>
            <a:spLocks noGrp="1"/>
          </p:cNvSpPr>
          <p:nvPr>
            <p:ph idx="1"/>
          </p:nvPr>
        </p:nvSpPr>
        <p:spPr/>
        <p:txBody>
          <a:bodyPr>
            <a:normAutofit/>
          </a:bodyPr>
          <a:lstStyle/>
          <a:p>
            <a:r>
              <a:rPr lang="en-US" sz="4000" dirty="0" smtClean="0"/>
              <a:t>Who here has created a ReadMe?</a:t>
            </a:r>
          </a:p>
          <a:p>
            <a:r>
              <a:rPr lang="en-US" sz="4000" dirty="0" smtClean="0"/>
              <a:t>Who here has used a ReadMe?</a:t>
            </a:r>
          </a:p>
          <a:p>
            <a:r>
              <a:rPr lang="en-US" sz="4000" dirty="0" smtClean="0"/>
              <a:t>What are some questions you hope are going to be answered today?</a:t>
            </a:r>
            <a:endParaRPr lang="en-US" sz="4000" dirty="0"/>
          </a:p>
        </p:txBody>
      </p:sp>
    </p:spTree>
    <p:extLst>
      <p:ext uri="{BB962C8B-B14F-4D97-AF65-F5344CB8AC3E}">
        <p14:creationId xmlns:p14="http://schemas.microsoft.com/office/powerpoint/2010/main" val="1401277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3">
                                            <p:txEl>
                                              <p:pRg st="0" end="0"/>
                                            </p:txEl>
                                          </p:spTgt>
                                        </p:tgtEl>
                                      </p:cBhvr>
                                    </p:animEffect>
                                    <p:set>
                                      <p:cBhvr>
                                        <p:cTn id="11" dur="1" fill="hold">
                                          <p:stCondLst>
                                            <p:cond delay="499"/>
                                          </p:stCondLst>
                                        </p:cTn>
                                        <p:tgtEl>
                                          <p:spTgt spid="3">
                                            <p:txEl>
                                              <p:pRg st="0" end="0"/>
                                            </p:txEl>
                                          </p:spTgt>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3">
                                            <p:txEl>
                                              <p:pRg st="1" end="1"/>
                                            </p:txEl>
                                          </p:spTgt>
                                        </p:tgtEl>
                                      </p:cBhvr>
                                    </p:animEffect>
                                    <p:set>
                                      <p:cBhvr>
                                        <p:cTn id="18" dur="1" fill="hold">
                                          <p:stCondLst>
                                            <p:cond delay="499"/>
                                          </p:stCondLst>
                                        </p:cTn>
                                        <p:tgtEl>
                                          <p:spTgt spid="3">
                                            <p:txEl>
                                              <p:pRg st="1" end="1"/>
                                            </p:txEl>
                                          </p:spTgt>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readme?</a:t>
            </a:r>
            <a:endParaRPr lang="en-US" dirty="0"/>
          </a:p>
        </p:txBody>
      </p:sp>
      <p:sp>
        <p:nvSpPr>
          <p:cNvPr id="3" name="Content Placeholder 2"/>
          <p:cNvSpPr>
            <a:spLocks noGrp="1"/>
          </p:cNvSpPr>
          <p:nvPr>
            <p:ph idx="1"/>
          </p:nvPr>
        </p:nvSpPr>
        <p:spPr/>
        <p:txBody>
          <a:bodyPr/>
          <a:lstStyle/>
          <a:p>
            <a:pPr marL="0" indent="0">
              <a:buNone/>
            </a:pPr>
            <a:r>
              <a:rPr lang="en-US" sz="2800" dirty="0" smtClean="0"/>
              <a:t>“Provides </a:t>
            </a:r>
            <a:r>
              <a:rPr lang="en-US" sz="2800" dirty="0"/>
              <a:t>information about a data file and is intended to help ensure that the data can be correctly interpreted, by yourself at a later date or by others when sharing or publishing </a:t>
            </a:r>
            <a:r>
              <a:rPr lang="en-US" sz="2800" dirty="0" smtClean="0"/>
              <a:t>data.”</a:t>
            </a:r>
            <a:endParaRPr lang="en-US" sz="2800" dirty="0"/>
          </a:p>
          <a:p>
            <a:pPr marL="0" indent="0">
              <a:buNone/>
            </a:pPr>
            <a:endParaRPr lang="en-US" dirty="0"/>
          </a:p>
        </p:txBody>
      </p:sp>
      <p:sp>
        <p:nvSpPr>
          <p:cNvPr id="4" name="Rectangle 3"/>
          <p:cNvSpPr/>
          <p:nvPr/>
        </p:nvSpPr>
        <p:spPr>
          <a:xfrm>
            <a:off x="7287782" y="6323339"/>
            <a:ext cx="4718984" cy="369332"/>
          </a:xfrm>
          <a:prstGeom prst="rect">
            <a:avLst/>
          </a:prstGeom>
        </p:spPr>
        <p:txBody>
          <a:bodyPr wrap="none">
            <a:spAutoFit/>
          </a:bodyPr>
          <a:lstStyle/>
          <a:p>
            <a:r>
              <a:rPr lang="en-US" dirty="0">
                <a:hlinkClick r:id="rId2"/>
              </a:rPr>
              <a:t>https://data.research.cornell.edu/content/readme</a:t>
            </a:r>
            <a:endParaRPr lang="en-US" dirty="0"/>
          </a:p>
        </p:txBody>
      </p:sp>
    </p:spTree>
    <p:extLst>
      <p:ext uri="{BB962C8B-B14F-4D97-AF65-F5344CB8AC3E}">
        <p14:creationId xmlns:p14="http://schemas.microsoft.com/office/powerpoint/2010/main" val="2620233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I need a readme?</a:t>
            </a:r>
            <a:endParaRPr lang="en-US" dirty="0"/>
          </a:p>
        </p:txBody>
      </p:sp>
      <p:sp>
        <p:nvSpPr>
          <p:cNvPr id="3" name="Content Placeholder 2"/>
          <p:cNvSpPr>
            <a:spLocks noGrp="1"/>
          </p:cNvSpPr>
          <p:nvPr>
            <p:ph idx="1"/>
          </p:nvPr>
        </p:nvSpPr>
        <p:spPr/>
        <p:txBody>
          <a:bodyPr/>
          <a:lstStyle/>
          <a:p>
            <a:r>
              <a:rPr lang="en-US" sz="2400" dirty="0" smtClean="0"/>
              <a:t>To document </a:t>
            </a:r>
            <a:r>
              <a:rPr lang="en-US" sz="2400" dirty="0"/>
              <a:t>changes to files or file names within a </a:t>
            </a:r>
            <a:r>
              <a:rPr lang="en-US" sz="2400" dirty="0" smtClean="0"/>
              <a:t>folder</a:t>
            </a:r>
            <a:endParaRPr lang="en-US" sz="2400" dirty="0"/>
          </a:p>
          <a:p>
            <a:r>
              <a:rPr lang="en-US" sz="2400" dirty="0"/>
              <a:t>To </a:t>
            </a:r>
            <a:r>
              <a:rPr lang="en-US" sz="2400" dirty="0" smtClean="0"/>
              <a:t>explain </a:t>
            </a:r>
            <a:r>
              <a:rPr lang="en-US" sz="2400" dirty="0"/>
              <a:t>file naming conventions, practices, etc. "in general" for future </a:t>
            </a:r>
            <a:r>
              <a:rPr lang="en-US" sz="2400" dirty="0" smtClean="0"/>
              <a:t>reference</a:t>
            </a:r>
            <a:endParaRPr lang="en-US" sz="2400" dirty="0"/>
          </a:p>
          <a:p>
            <a:r>
              <a:rPr lang="en-US" sz="2400" dirty="0" smtClean="0"/>
              <a:t>To </a:t>
            </a:r>
            <a:r>
              <a:rPr lang="en-US" sz="2400" dirty="0"/>
              <a:t>specifically accompany files/data being deposited in a </a:t>
            </a:r>
            <a:r>
              <a:rPr lang="en-US" sz="2400" dirty="0" smtClean="0"/>
              <a:t>repository</a:t>
            </a:r>
          </a:p>
          <a:p>
            <a:r>
              <a:rPr lang="en-US" sz="2400" dirty="0" smtClean="0"/>
              <a:t>To help </a:t>
            </a:r>
            <a:r>
              <a:rPr lang="en-US" sz="2400" dirty="0"/>
              <a:t>ensure that the data can be correctly interpreted, by yourself at a later date or by others when sharing or publishing data</a:t>
            </a:r>
            <a:endParaRPr lang="en-US" sz="3200" dirty="0"/>
          </a:p>
          <a:p>
            <a:endParaRPr lang="en-US" dirty="0"/>
          </a:p>
        </p:txBody>
      </p:sp>
    </p:spTree>
    <p:extLst>
      <p:ext uri="{BB962C8B-B14F-4D97-AF65-F5344CB8AC3E}">
        <p14:creationId xmlns:p14="http://schemas.microsoft.com/office/powerpoint/2010/main" val="1699966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anatomy of a readme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3529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Information</a:t>
            </a:r>
            <a:endParaRPr lang="en-US" dirty="0"/>
          </a:p>
        </p:txBody>
      </p:sp>
      <p:sp>
        <p:nvSpPr>
          <p:cNvPr id="3" name="Content Placeholder 2"/>
          <p:cNvSpPr>
            <a:spLocks noGrp="1"/>
          </p:cNvSpPr>
          <p:nvPr>
            <p:ph idx="1"/>
          </p:nvPr>
        </p:nvSpPr>
        <p:spPr/>
        <p:txBody>
          <a:bodyPr/>
          <a:lstStyle/>
          <a:p>
            <a:pPr lvl="1"/>
            <a:r>
              <a:rPr lang="en-US" sz="2400" dirty="0" smtClean="0"/>
              <a:t>Dataset </a:t>
            </a:r>
            <a:r>
              <a:rPr lang="en-US" sz="2400" dirty="0"/>
              <a:t>title</a:t>
            </a:r>
          </a:p>
          <a:p>
            <a:pPr lvl="1"/>
            <a:r>
              <a:rPr lang="en-US" sz="2400" dirty="0"/>
              <a:t>Investigators names, roles and contact info (</a:t>
            </a:r>
            <a:r>
              <a:rPr lang="en-US" sz="2400" dirty="0" smtClean="0"/>
              <a:t>include </a:t>
            </a:r>
            <a:r>
              <a:rPr lang="en-US" sz="2400" dirty="0" err="1" smtClean="0"/>
              <a:t>OrcID</a:t>
            </a:r>
            <a:r>
              <a:rPr lang="en-US" sz="2400" dirty="0"/>
              <a:t> if available)</a:t>
            </a:r>
          </a:p>
          <a:p>
            <a:pPr lvl="1"/>
            <a:r>
              <a:rPr lang="en-US" sz="2400" dirty="0"/>
              <a:t>Grant information</a:t>
            </a:r>
          </a:p>
          <a:p>
            <a:pPr lvl="1"/>
            <a:r>
              <a:rPr lang="en-US" sz="2400" dirty="0"/>
              <a:t>DOI for the reference version of the dataset</a:t>
            </a:r>
          </a:p>
          <a:p>
            <a:endParaRPr lang="en-US" dirty="0"/>
          </a:p>
        </p:txBody>
      </p:sp>
    </p:spTree>
    <p:extLst>
      <p:ext uri="{BB962C8B-B14F-4D97-AF65-F5344CB8AC3E}">
        <p14:creationId xmlns:p14="http://schemas.microsoft.com/office/powerpoint/2010/main" val="1036300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definitions</a:t>
            </a:r>
            <a:endParaRPr lang="en-US" dirty="0"/>
          </a:p>
        </p:txBody>
      </p:sp>
      <p:sp>
        <p:nvSpPr>
          <p:cNvPr id="3" name="Text Placeholder 2"/>
          <p:cNvSpPr>
            <a:spLocks noGrp="1"/>
          </p:cNvSpPr>
          <p:nvPr>
            <p:ph type="body" idx="1"/>
          </p:nvPr>
        </p:nvSpPr>
        <p:spPr/>
        <p:txBody>
          <a:bodyPr/>
          <a:lstStyle/>
          <a:p>
            <a:r>
              <a:rPr lang="en-US" dirty="0" smtClean="0"/>
              <a:t>ORCID</a:t>
            </a:r>
            <a:endParaRPr lang="en-US" dirty="0"/>
          </a:p>
        </p:txBody>
      </p:sp>
      <p:sp>
        <p:nvSpPr>
          <p:cNvPr id="4" name="Content Placeholder 3"/>
          <p:cNvSpPr>
            <a:spLocks noGrp="1"/>
          </p:cNvSpPr>
          <p:nvPr>
            <p:ph sz="half" idx="2"/>
          </p:nvPr>
        </p:nvSpPr>
        <p:spPr>
          <a:xfrm>
            <a:off x="581194" y="2926051"/>
            <a:ext cx="5393100" cy="3685763"/>
          </a:xfrm>
        </p:spPr>
        <p:txBody>
          <a:bodyPr>
            <a:normAutofit/>
          </a:bodyPr>
          <a:lstStyle/>
          <a:p>
            <a:r>
              <a:rPr lang="en-US" dirty="0" smtClean="0"/>
              <a:t>“Open Researcher and Contributor ID”</a:t>
            </a:r>
          </a:p>
          <a:p>
            <a:r>
              <a:rPr lang="en-US" dirty="0" smtClean="0"/>
              <a:t>Alphanumeric code that connects with your professional information</a:t>
            </a:r>
          </a:p>
          <a:p>
            <a:pPr lvl="1"/>
            <a:r>
              <a:rPr lang="en-US" dirty="0">
                <a:hlinkClick r:id="rId3"/>
              </a:rPr>
              <a:t>0000-0002-0885-003X</a:t>
            </a:r>
            <a:endParaRPr lang="en-US" dirty="0" smtClean="0"/>
          </a:p>
          <a:p>
            <a:r>
              <a:rPr lang="en-US" dirty="0" smtClean="0"/>
              <a:t>Addresses the problem of identifying a particular author</a:t>
            </a:r>
          </a:p>
          <a:p>
            <a:r>
              <a:rPr lang="en-US" dirty="0" smtClean="0">
                <a:hlinkClick r:id="rId4"/>
              </a:rPr>
              <a:t>https</a:t>
            </a:r>
            <a:r>
              <a:rPr lang="en-US" dirty="0">
                <a:hlinkClick r:id="rId4"/>
              </a:rPr>
              <a:t>://orcid.org</a:t>
            </a:r>
            <a:r>
              <a:rPr lang="en-US" dirty="0" smtClean="0">
                <a:hlinkClick r:id="rId4"/>
              </a:rPr>
              <a:t>/</a:t>
            </a:r>
            <a:endParaRPr lang="en-US" dirty="0" smtClean="0"/>
          </a:p>
          <a:p>
            <a:r>
              <a:rPr lang="en-US" dirty="0" smtClean="0"/>
              <a:t>Digital Scholarship Librarian Chealsye Bowley: cbowley@uwyo.edu</a:t>
            </a:r>
            <a:endParaRPr lang="en-US" dirty="0"/>
          </a:p>
        </p:txBody>
      </p:sp>
      <p:sp>
        <p:nvSpPr>
          <p:cNvPr id="5" name="Text Placeholder 4"/>
          <p:cNvSpPr>
            <a:spLocks noGrp="1"/>
          </p:cNvSpPr>
          <p:nvPr>
            <p:ph type="body" sz="quarter" idx="3"/>
          </p:nvPr>
        </p:nvSpPr>
        <p:spPr/>
        <p:txBody>
          <a:bodyPr/>
          <a:lstStyle/>
          <a:p>
            <a:r>
              <a:rPr lang="en-US" dirty="0" smtClean="0"/>
              <a:t>DOI</a:t>
            </a:r>
            <a:endParaRPr lang="en-US" dirty="0"/>
          </a:p>
        </p:txBody>
      </p:sp>
      <p:sp>
        <p:nvSpPr>
          <p:cNvPr id="6" name="Content Placeholder 5"/>
          <p:cNvSpPr>
            <a:spLocks noGrp="1"/>
          </p:cNvSpPr>
          <p:nvPr>
            <p:ph sz="quarter" idx="4"/>
          </p:nvPr>
        </p:nvSpPr>
        <p:spPr/>
        <p:txBody>
          <a:bodyPr/>
          <a:lstStyle/>
          <a:p>
            <a:r>
              <a:rPr lang="en-US" dirty="0" smtClean="0"/>
              <a:t>“Digital Object Identifier”</a:t>
            </a:r>
          </a:p>
          <a:p>
            <a:r>
              <a:rPr lang="en-US" dirty="0" smtClean="0"/>
              <a:t>A string of numbers, letters, and symbols used to permanently identify an article, document, or dataset</a:t>
            </a:r>
          </a:p>
          <a:p>
            <a:r>
              <a:rPr lang="en-US" dirty="0" smtClean="0"/>
              <a:t>Will always refer to that article, while URLs might change</a:t>
            </a:r>
          </a:p>
          <a:p>
            <a:endParaRPr lang="en-US" dirty="0"/>
          </a:p>
        </p:txBody>
      </p:sp>
    </p:spTree>
    <p:extLst>
      <p:ext uri="{BB962C8B-B14F-4D97-AF65-F5344CB8AC3E}">
        <p14:creationId xmlns:p14="http://schemas.microsoft.com/office/powerpoint/2010/main" val="356395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5" grpId="0" build="p"/>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data and the world	</a:t>
            </a:r>
            <a:endParaRPr lang="en-US" dirty="0"/>
          </a:p>
        </p:txBody>
      </p:sp>
      <p:sp>
        <p:nvSpPr>
          <p:cNvPr id="3" name="Content Placeholder 2"/>
          <p:cNvSpPr>
            <a:spLocks noGrp="1"/>
          </p:cNvSpPr>
          <p:nvPr>
            <p:ph idx="1"/>
          </p:nvPr>
        </p:nvSpPr>
        <p:spPr/>
        <p:txBody>
          <a:bodyPr/>
          <a:lstStyle/>
          <a:p>
            <a:pPr lvl="1"/>
            <a:r>
              <a:rPr lang="en-US" sz="2400" dirty="0" smtClean="0"/>
              <a:t>Licenses </a:t>
            </a:r>
            <a:r>
              <a:rPr lang="en-US" sz="2400" dirty="0"/>
              <a:t>and restrictions placed on (parts of) the dataset</a:t>
            </a:r>
            <a:endParaRPr lang="en-US" sz="3600" dirty="0"/>
          </a:p>
          <a:p>
            <a:pPr lvl="1"/>
            <a:r>
              <a:rPr lang="en-US" sz="2400" dirty="0"/>
              <a:t>Links to publications based on the dataset</a:t>
            </a:r>
            <a:endParaRPr lang="en-US" sz="3600" dirty="0"/>
          </a:p>
          <a:p>
            <a:pPr lvl="1"/>
            <a:r>
              <a:rPr lang="en-US" sz="2400" dirty="0"/>
              <a:t>Relationship with other datasets</a:t>
            </a:r>
            <a:endParaRPr lang="en-US" sz="3600" dirty="0"/>
          </a:p>
          <a:p>
            <a:pPr lvl="1"/>
            <a:r>
              <a:rPr lang="en-US" sz="2400" dirty="0"/>
              <a:t>Other resources used as source for data collection (books, articles, etc.)</a:t>
            </a:r>
            <a:endParaRPr lang="en-US" sz="3600" dirty="0"/>
          </a:p>
          <a:p>
            <a:endParaRPr lang="en-US" dirty="0"/>
          </a:p>
        </p:txBody>
      </p:sp>
    </p:spTree>
    <p:extLst>
      <p:ext uri="{BB962C8B-B14F-4D97-AF65-F5344CB8AC3E}">
        <p14:creationId xmlns:p14="http://schemas.microsoft.com/office/powerpoint/2010/main" val="1452335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2D81612EA1F84887B8716F87659DB3" ma:contentTypeVersion="7" ma:contentTypeDescription="Create a new document." ma:contentTypeScope="" ma:versionID="b1eff1748766cdb8aab793a9048bbb13">
  <xsd:schema xmlns:xsd="http://www.w3.org/2001/XMLSchema" xmlns:xs="http://www.w3.org/2001/XMLSchema" xmlns:p="http://schemas.microsoft.com/office/2006/metadata/properties" xmlns:ns3="356f5f23-e5b9-4236-a407-5f9c3e9a27a3" targetNamespace="http://schemas.microsoft.com/office/2006/metadata/properties" ma:root="true" ma:fieldsID="e77be4d3fb0bb27240c7601997c36d7e" ns3:_="">
    <xsd:import namespace="356f5f23-e5b9-4236-a407-5f9c3e9a27a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6f5f23-e5b9-4236-a407-5f9c3e9a27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71D07B8-2C49-4E05-8042-C8DB28AFF2B6}">
  <ds:schemaRefs>
    <ds:schemaRef ds:uri="http://schemas.microsoft.com/sharepoint/v3/contenttype/forms"/>
  </ds:schemaRefs>
</ds:datastoreItem>
</file>

<file path=customXml/itemProps2.xml><?xml version="1.0" encoding="utf-8"?>
<ds:datastoreItem xmlns:ds="http://schemas.openxmlformats.org/officeDocument/2006/customXml" ds:itemID="{701823C2-F60D-479D-9E63-C2690FA28D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6f5f23-e5b9-4236-a407-5f9c3e9a27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A2219E6-912C-4884-91E2-54D2E82CB122}">
  <ds:schemaRefs>
    <ds:schemaRef ds:uri="http://purl.org/dc/dcmitype/"/>
    <ds:schemaRef ds:uri="http://schemas.openxmlformats.org/package/2006/metadata/core-properties"/>
    <ds:schemaRef ds:uri="http://www.w3.org/XML/1998/namespace"/>
    <ds:schemaRef ds:uri="http://schemas.microsoft.com/office/infopath/2007/PartnerControls"/>
    <ds:schemaRef ds:uri="http://purl.org/dc/elements/1.1/"/>
    <ds:schemaRef ds:uri="http://purl.org/dc/terms/"/>
    <ds:schemaRef ds:uri="http://schemas.microsoft.com/office/2006/metadata/properties"/>
    <ds:schemaRef ds:uri="http://schemas.microsoft.com/office/2006/documentManagement/types"/>
    <ds:schemaRef ds:uri="356f5f23-e5b9-4236-a407-5f9c3e9a27a3"/>
  </ds:schemaRefs>
</ds:datastoreItem>
</file>

<file path=docProps/app.xml><?xml version="1.0" encoding="utf-8"?>
<Properties xmlns="http://schemas.openxmlformats.org/officeDocument/2006/extended-properties" xmlns:vt="http://schemas.openxmlformats.org/officeDocument/2006/docPropsVTypes">
  <Template>TM03457464[[fn=Dividend]]</Template>
  <TotalTime>7535</TotalTime>
  <Words>1517</Words>
  <Application>Microsoft Office PowerPoint</Application>
  <PresentationFormat>Widescreen</PresentationFormat>
  <Paragraphs>161</Paragraphs>
  <Slides>21</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Gill Sans MT</vt:lpstr>
      <vt:lpstr>Wingdings 2</vt:lpstr>
      <vt:lpstr>Dividend</vt:lpstr>
      <vt:lpstr>How to write a readme</vt:lpstr>
      <vt:lpstr>Agenda</vt:lpstr>
      <vt:lpstr>Some questions to get started </vt:lpstr>
      <vt:lpstr>What is a readme?</vt:lpstr>
      <vt:lpstr>Why do I need a readme?</vt:lpstr>
      <vt:lpstr>The anatomy of a readme</vt:lpstr>
      <vt:lpstr>General Information</vt:lpstr>
      <vt:lpstr>Quick definitions</vt:lpstr>
      <vt:lpstr>Your data and the world </vt:lpstr>
      <vt:lpstr>Organization</vt:lpstr>
      <vt:lpstr>Data Collection</vt:lpstr>
      <vt:lpstr>Codebook (or data dictionary)</vt:lpstr>
      <vt:lpstr>Processing, versioning, quality control</vt:lpstr>
      <vt:lpstr>Readme best practices</vt:lpstr>
      <vt:lpstr>Let’s look at some readmes…</vt:lpstr>
      <vt:lpstr>WyoScholar</vt:lpstr>
      <vt:lpstr>What is Wyoscholar?</vt:lpstr>
      <vt:lpstr>Can my data go in Wyoscholar?</vt:lpstr>
      <vt:lpstr>How to deposit in Wyoscholar</vt:lpstr>
      <vt:lpstr>Resources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 readme</dc:title>
  <dc:creator>Shannon Alexandra Sheridan</dc:creator>
  <cp:lastModifiedBy>Shannon Alexandra Sheridan</cp:lastModifiedBy>
  <cp:revision>25</cp:revision>
  <dcterms:created xsi:type="dcterms:W3CDTF">2020-02-26T23:19:19Z</dcterms:created>
  <dcterms:modified xsi:type="dcterms:W3CDTF">2021-04-29T21:17:36Z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0x010100F92D81612EA1F84887B8716F87659DB3</vt:lpwstr>
  </property>
</Properties>
</file>